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F9519-4AF7-E3A3-6E56-D1582164F2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6600" dirty="0"/>
              <a:t>IMPRESSIONEN </a:t>
            </a:r>
            <a:br>
              <a:rPr lang="de-DE" sz="6600" dirty="0"/>
            </a:br>
            <a:r>
              <a:rPr lang="de-DE" sz="6600" dirty="0"/>
              <a:t>UND </a:t>
            </a:r>
            <a:br>
              <a:rPr lang="de-DE" sz="6600" dirty="0"/>
            </a:br>
            <a:r>
              <a:rPr lang="de-DE" sz="6600" dirty="0"/>
              <a:t>IMPROVISATIONEN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1665FE26-000A-91F9-050B-7127E5C95189}"/>
              </a:ext>
            </a:extLst>
          </p:cNvPr>
          <p:cNvSpPr txBox="1">
            <a:spLocks/>
          </p:cNvSpPr>
          <p:nvPr/>
        </p:nvSpPr>
        <p:spPr>
          <a:xfrm>
            <a:off x="2367445" y="6131596"/>
            <a:ext cx="8045373" cy="742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Henri </a:t>
            </a:r>
            <a:r>
              <a:rPr lang="de-DE" sz="1600" dirty="0" err="1"/>
              <a:t>lay</a:t>
            </a:r>
            <a:r>
              <a:rPr lang="de-DE" sz="1600" dirty="0"/>
              <a:t> (15) improvisiert am klavier </a:t>
            </a:r>
          </a:p>
        </p:txBody>
      </p:sp>
    </p:spTree>
    <p:extLst>
      <p:ext uri="{BB962C8B-B14F-4D97-AF65-F5344CB8AC3E}">
        <p14:creationId xmlns:p14="http://schemas.microsoft.com/office/powerpoint/2010/main" val="275245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4D73B-B87C-1A86-68FD-8A09D967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86" y="229657"/>
            <a:ext cx="8525907" cy="1492132"/>
          </a:xfrm>
        </p:spPr>
        <p:txBody>
          <a:bodyPr>
            <a:normAutofit/>
          </a:bodyPr>
          <a:lstStyle/>
          <a:p>
            <a:r>
              <a:rPr lang="de-DE" sz="2800" dirty="0"/>
              <a:t>Das </a:t>
            </a:r>
            <a:r>
              <a:rPr lang="de-DE" sz="2800" dirty="0" err="1"/>
              <a:t>meer</a:t>
            </a:r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80FC6C-9F71-55C2-E21D-8B2B1A37B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48" y="998239"/>
            <a:ext cx="8606876" cy="5379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F747BF-134D-FDC8-4D2F-7C96AD4542B5}"/>
              </a:ext>
            </a:extLst>
          </p:cNvPr>
          <p:cNvSpPr txBox="1"/>
          <p:nvPr/>
        </p:nvSpPr>
        <p:spPr>
          <a:xfrm>
            <a:off x="1151791" y="6459473"/>
            <a:ext cx="774797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Impact"/>
                <a:ea typeface="+mn-lt"/>
                <a:cs typeface="+mn-lt"/>
              </a:rPr>
              <a:t>Ivan </a:t>
            </a:r>
            <a:r>
              <a:rPr lang="en-US" sz="1100" err="1">
                <a:latin typeface="Impact"/>
                <a:ea typeface="+mn-lt"/>
                <a:cs typeface="+mn-lt"/>
              </a:rPr>
              <a:t>Konstantinovitš</a:t>
            </a:r>
            <a:r>
              <a:rPr lang="en-US" sz="1100" dirty="0">
                <a:latin typeface="Impact"/>
                <a:ea typeface="+mn-lt"/>
                <a:cs typeface="+mn-lt"/>
              </a:rPr>
              <a:t> </a:t>
            </a:r>
            <a:r>
              <a:rPr lang="en-US" sz="1100" err="1">
                <a:latin typeface="Impact"/>
                <a:ea typeface="+mn-lt"/>
                <a:cs typeface="+mn-lt"/>
              </a:rPr>
              <a:t>Aivazovski</a:t>
            </a:r>
            <a:r>
              <a:rPr lang="en-US" sz="1100" dirty="0">
                <a:latin typeface="Impact"/>
                <a:cs typeface="Calibri"/>
              </a:rPr>
              <a:t>. The sea. 1898. Oil, canvas. Estonian Art Museum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6210D5-27E7-007E-F777-5CE8444F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2</a:t>
            </a:fld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382A9594-048C-E8D4-AEE5-CC08DB24FC14}"/>
              </a:ext>
            </a:extLst>
          </p:cNvPr>
          <p:cNvSpPr/>
          <p:nvPr/>
        </p:nvSpPr>
        <p:spPr>
          <a:xfrm>
            <a:off x="9849134" y="2146111"/>
            <a:ext cx="1978925" cy="118280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Was 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siehst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du?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4678C883-8244-1370-2999-D6FB280118F6}"/>
              </a:ext>
            </a:extLst>
          </p:cNvPr>
          <p:cNvSpPr/>
          <p:nvPr/>
        </p:nvSpPr>
        <p:spPr>
          <a:xfrm>
            <a:off x="9894626" y="3556379"/>
            <a:ext cx="1978925" cy="118280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Was 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hörst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du?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13D5D5F-5C4D-4773-2916-4EF8218AA438}"/>
              </a:ext>
            </a:extLst>
          </p:cNvPr>
          <p:cNvSpPr/>
          <p:nvPr/>
        </p:nvSpPr>
        <p:spPr>
          <a:xfrm>
            <a:off x="9849134" y="4966648"/>
            <a:ext cx="1978925" cy="118280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Was 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riechst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du?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audio2">
            <a:hlinkClick r:id="" action="ppaction://media"/>
            <a:extLst>
              <a:ext uri="{FF2B5EF4-FFF2-40B4-BE49-F238E27FC236}">
                <a16:creationId xmlns:a16="http://schemas.microsoft.com/office/drawing/2014/main" id="{C3CBB840-30F1-A73D-B44E-C632D267F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9666" y="22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1C34E29-BBBC-EBE3-074E-3CCAB9FDA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454" y="650"/>
            <a:ext cx="5148693" cy="685865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955A039-D370-716F-694E-7AF0271F8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717" y="621448"/>
            <a:ext cx="2475400" cy="1480759"/>
          </a:xfrm>
        </p:spPr>
        <p:txBody>
          <a:bodyPr>
            <a:normAutofit/>
          </a:bodyPr>
          <a:lstStyle/>
          <a:p>
            <a:r>
              <a:rPr lang="de-DE" sz="2800" dirty="0" err="1"/>
              <a:t>tannenwald</a:t>
            </a:r>
            <a:endParaRPr lang="de-D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E9928-40B3-60EE-4289-CC3DA5FA9690}"/>
              </a:ext>
            </a:extLst>
          </p:cNvPr>
          <p:cNvSpPr txBox="1"/>
          <p:nvPr/>
        </p:nvSpPr>
        <p:spPr>
          <a:xfrm>
            <a:off x="1463512" y="6484875"/>
            <a:ext cx="4392903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100" dirty="0">
                <a:latin typeface="Impact"/>
                <a:cs typeface="Calibri"/>
              </a:rPr>
              <a:t>Ivan </a:t>
            </a:r>
            <a:r>
              <a:rPr lang="en-US" sz="1100" err="1">
                <a:latin typeface="Impact"/>
                <a:cs typeface="Calibri"/>
              </a:rPr>
              <a:t>Šiškin</a:t>
            </a:r>
            <a:r>
              <a:rPr lang="en-US" sz="1100" dirty="0">
                <a:latin typeface="Impact"/>
                <a:cs typeface="Calibri"/>
              </a:rPr>
              <a:t>. Pine forest. 1878. Oil, canvas. Estonian Art Museum</a:t>
            </a:r>
          </a:p>
          <a:p>
            <a:pPr algn="r"/>
            <a:endParaRPr lang="en-US" sz="1100" dirty="0">
              <a:latin typeface="Impact"/>
              <a:cs typeface="Calibri"/>
            </a:endParaRPr>
          </a:p>
          <a:p>
            <a:pPr algn="r"/>
            <a:endParaRPr lang="en-US" sz="1100" dirty="0">
              <a:latin typeface="Impact"/>
              <a:cs typeface="Calibri"/>
            </a:endParaRPr>
          </a:p>
          <a:p>
            <a:pPr algn="r"/>
            <a:endParaRPr lang="en-US" sz="1100" dirty="0">
              <a:latin typeface="Impact"/>
              <a:cs typeface="Calibri"/>
            </a:endParaRPr>
          </a:p>
          <a:p>
            <a:pPr algn="r"/>
            <a:endParaRPr lang="en-US" sz="1100" dirty="0">
              <a:latin typeface="Impact"/>
              <a:cs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B1D520-0397-7906-2E0A-94DCAA99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3</a:t>
            </a:fld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CABFF45-FAF6-424E-BDA7-0D09E41AD409}"/>
              </a:ext>
            </a:extLst>
          </p:cNvPr>
          <p:cNvSpPr/>
          <p:nvPr/>
        </p:nvSpPr>
        <p:spPr>
          <a:xfrm>
            <a:off x="1181668" y="1928883"/>
            <a:ext cx="2013044" cy="125104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Was </a:t>
            </a:r>
            <a:r>
              <a:rPr lang="en-US" dirty="0" err="1">
                <a:solidFill>
                  <a:schemeClr val="tx1"/>
                </a:solidFill>
              </a:rPr>
              <a:t>siehst</a:t>
            </a:r>
            <a:r>
              <a:rPr lang="en-US" dirty="0">
                <a:solidFill>
                  <a:schemeClr val="tx1"/>
                </a:solidFill>
              </a:rPr>
              <a:t> du?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2EFEABB-DC1D-6003-F0A7-3721FF14B471}"/>
              </a:ext>
            </a:extLst>
          </p:cNvPr>
          <p:cNvSpPr/>
          <p:nvPr/>
        </p:nvSpPr>
        <p:spPr>
          <a:xfrm>
            <a:off x="1181668" y="3384643"/>
            <a:ext cx="2013044" cy="125104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Was </a:t>
            </a:r>
            <a:r>
              <a:rPr lang="en-US" dirty="0" err="1">
                <a:solidFill>
                  <a:schemeClr val="tx1"/>
                </a:solidFill>
              </a:rPr>
              <a:t>hörst</a:t>
            </a:r>
            <a:r>
              <a:rPr lang="en-US" dirty="0">
                <a:solidFill>
                  <a:schemeClr val="tx1"/>
                </a:solidFill>
              </a:rPr>
              <a:t> du?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147D559-535D-EF33-ACB8-74685CEAF263}"/>
              </a:ext>
            </a:extLst>
          </p:cNvPr>
          <p:cNvSpPr/>
          <p:nvPr/>
        </p:nvSpPr>
        <p:spPr>
          <a:xfrm>
            <a:off x="1215787" y="4840405"/>
            <a:ext cx="2013044" cy="125104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Was </a:t>
            </a:r>
            <a:r>
              <a:rPr lang="en-US" dirty="0" err="1">
                <a:solidFill>
                  <a:schemeClr val="tx1"/>
                </a:solidFill>
              </a:rPr>
              <a:t>riechst</a:t>
            </a:r>
            <a:r>
              <a:rPr lang="en-US" dirty="0">
                <a:solidFill>
                  <a:schemeClr val="tx1"/>
                </a:solidFill>
              </a:rPr>
              <a:t> du?</a:t>
            </a:r>
          </a:p>
        </p:txBody>
      </p:sp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D2A5E77-B1A2-D587-C12C-D7CE42174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0043" y="48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1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FF27A90-6286-6C83-2D8D-AC3FC21E0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667" y="867406"/>
            <a:ext cx="7523210" cy="549988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430C587-8B40-43C0-C2DC-8AC334564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94" y="223242"/>
            <a:ext cx="4281687" cy="1492132"/>
          </a:xfrm>
        </p:spPr>
        <p:txBody>
          <a:bodyPr>
            <a:normAutofit/>
          </a:bodyPr>
          <a:lstStyle/>
          <a:p>
            <a:r>
              <a:rPr lang="de-DE" sz="2800" dirty="0"/>
              <a:t>Winterlandschaft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E6A1C-C2FD-EFEC-9950-EB7A648A798B}"/>
              </a:ext>
            </a:extLst>
          </p:cNvPr>
          <p:cNvSpPr txBox="1"/>
          <p:nvPr/>
        </p:nvSpPr>
        <p:spPr>
          <a:xfrm>
            <a:off x="1012092" y="6443784"/>
            <a:ext cx="8966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Impact"/>
              </a:rPr>
              <a:t>Joos de Momper II (1564 - 1635) circle. </a:t>
            </a:r>
            <a:r>
              <a:rPr lang="en-US" sz="1100" dirty="0">
                <a:latin typeface="Impact"/>
                <a:ea typeface="+mn-lt"/>
                <a:cs typeface="+mn-lt"/>
              </a:rPr>
              <a:t>Philippe de Momper? Winter landscape. First half of the 17th century. Oil, wood.</a:t>
            </a:r>
            <a:endParaRPr lang="en-US" sz="1100" dirty="0">
              <a:latin typeface="Impact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574E159-26EF-7D3A-813E-609F0F79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4</a:t>
            </a:fld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3D3297ED-3B4F-A69E-2BA8-423EC695F3C3}"/>
              </a:ext>
            </a:extLst>
          </p:cNvPr>
          <p:cNvSpPr/>
          <p:nvPr/>
        </p:nvSpPr>
        <p:spPr>
          <a:xfrm>
            <a:off x="9849134" y="2362201"/>
            <a:ext cx="1978925" cy="118280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Was 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siehst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du?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762A41BC-9BA4-454F-FBB1-2E158419E8B4}"/>
              </a:ext>
            </a:extLst>
          </p:cNvPr>
          <p:cNvSpPr/>
          <p:nvPr/>
        </p:nvSpPr>
        <p:spPr>
          <a:xfrm>
            <a:off x="9849133" y="3726976"/>
            <a:ext cx="1978925" cy="118280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Was 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hörst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du?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9C0F29B1-BFF5-035E-D885-67165CA487A0}"/>
              </a:ext>
            </a:extLst>
          </p:cNvPr>
          <p:cNvSpPr/>
          <p:nvPr/>
        </p:nvSpPr>
        <p:spPr>
          <a:xfrm>
            <a:off x="9849134" y="5114499"/>
            <a:ext cx="1978925" cy="1182805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Was </a:t>
            </a:r>
            <a:r>
              <a:rPr lang="en-US" dirty="0" err="1">
                <a:solidFill>
                  <a:schemeClr val="tx1"/>
                </a:solidFill>
                <a:ea typeface="+mn-lt"/>
                <a:cs typeface="+mn-lt"/>
              </a:rPr>
              <a:t>riechst</a:t>
            </a: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 du?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audio3">
            <a:hlinkClick r:id="" action="ppaction://media"/>
            <a:extLst>
              <a:ext uri="{FF2B5EF4-FFF2-40B4-BE49-F238E27FC236}">
                <a16:creationId xmlns:a16="http://schemas.microsoft.com/office/drawing/2014/main" id="{A13F48E0-F4B6-CBEE-8EA7-9F9C428CD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5933" y="152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43C65-FD4E-DB53-2E3C-F689D4C28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145" y="634416"/>
            <a:ext cx="10178322" cy="1492132"/>
          </a:xfrm>
        </p:spPr>
        <p:txBody>
          <a:bodyPr/>
          <a:lstStyle/>
          <a:p>
            <a:r>
              <a:rPr lang="de-DE" sz="4000" dirty="0">
                <a:ea typeface="+mj-lt"/>
                <a:cs typeface="+mj-lt"/>
              </a:rPr>
              <a:t>Sei kreative!</a:t>
            </a:r>
            <a:endParaRPr lang="en-US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9EF927-6492-5358-CEE5-DDF2549B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6569"/>
            <a:ext cx="9598293" cy="400302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de-DE" dirty="0">
              <a:solidFill>
                <a:schemeClr val="tx1"/>
              </a:solidFill>
              <a:latin typeface="Gill Sans MT"/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de-DE" sz="2400" kern="100" dirty="0">
                <a:solidFill>
                  <a:srgbClr val="17131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Guck dir jedes Landschaftsbild genau an und überleg, welche Gefühle es in dir weckt? Hör dir dazu auch die Melodien an, die Henri auf dem Klavier improvisiert hat!</a:t>
            </a:r>
            <a:endParaRPr lang="de-DE" sz="2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de-DE" sz="2400" kern="100" dirty="0">
                <a:solidFill>
                  <a:srgbClr val="17131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Jetzt wähle ein Landschaftsbild aus, das dir gefällt und überleg dir eine eigene Musik oder ein Lied, was deiner Meinung nach am besten zu dem ausgewählten Kunstwerk passt!</a:t>
            </a:r>
            <a:endParaRPr lang="de-DE" sz="2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de-DE" sz="2400" kern="100" dirty="0">
                <a:solidFill>
                  <a:srgbClr val="17131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Versuche ein ähnliches Kunstwerk zu schaffen, das die historische Vorlage beachtet, aber unter Verwendung von modernen Objekten, Details und Werkzeugen!</a:t>
            </a:r>
            <a:endParaRPr lang="de-DE" sz="2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endParaRPr lang="de-DE" sz="2400" kern="100" dirty="0">
              <a:effectLst/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 err="1">
              <a:solidFill>
                <a:schemeClr val="tx1"/>
              </a:solidFill>
              <a:latin typeface="Impact"/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BC5E6-498F-673F-F3B8-4D2148D4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203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9edb29-d143-4bb9-8b00-116d7e83d019">
      <Terms xmlns="http://schemas.microsoft.com/office/infopath/2007/PartnerControls"/>
    </lcf76f155ced4ddcb4097134ff3c332f>
    <TaxCatchAll xmlns="daa16707-9a4b-4bef-aa66-99a06b26a0d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22957A666B2A46A502B3BD948B581A" ma:contentTypeVersion="21" ma:contentTypeDescription="Loo uus dokument" ma:contentTypeScope="" ma:versionID="38592377a40109329d8b7963463d3b8b">
  <xsd:schema xmlns:xsd="http://www.w3.org/2001/XMLSchema" xmlns:xs="http://www.w3.org/2001/XMLSchema" xmlns:p="http://schemas.microsoft.com/office/2006/metadata/properties" xmlns:ns2="719edb29-d143-4bb9-8b00-116d7e83d019" xmlns:ns3="daa16707-9a4b-4bef-aa66-99a06b26a0d5" targetNamespace="http://schemas.microsoft.com/office/2006/metadata/properties" ma:root="true" ma:fieldsID="05232d206cc34e8de39beb44906e5be1" ns2:_="" ns3:_="">
    <xsd:import namespace="719edb29-d143-4bb9-8b00-116d7e83d019"/>
    <xsd:import namespace="daa16707-9a4b-4bef-aa66-99a06b26a0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edb29-d143-4bb9-8b00-116d7e83d0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Pildisildid" ma:readOnly="false" ma:fieldId="{5cf76f15-5ced-4ddc-b409-7134ff3c332f}" ma:taxonomyMulti="true" ma:sspId="b297be89-2951-4a42-9d8b-5780b5f343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a16707-9a4b-4bef-aa66-99a06b26a0d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3c499cb-1730-43d5-a6a7-4029fc25b2e0}" ma:internalName="TaxCatchAll" ma:showField="CatchAllData" ma:web="daa16707-9a4b-4bef-aa66-99a06b26a0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B94245-E8EF-4546-9B9F-6D44A0A4FA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3802F6-B61E-475D-A5B8-00532EAB8A00}">
  <ds:schemaRefs>
    <ds:schemaRef ds:uri="http://schemas.microsoft.com/office/2006/metadata/properties"/>
    <ds:schemaRef ds:uri="http://schemas.microsoft.com/office/infopath/2007/PartnerControls"/>
    <ds:schemaRef ds:uri="719edb29-d143-4bb9-8b00-116d7e83d019"/>
    <ds:schemaRef ds:uri="daa16707-9a4b-4bef-aa66-99a06b26a0d5"/>
  </ds:schemaRefs>
</ds:datastoreItem>
</file>

<file path=customXml/itemProps3.xml><?xml version="1.0" encoding="utf-8"?>
<ds:datastoreItem xmlns:ds="http://schemas.openxmlformats.org/officeDocument/2006/customXml" ds:itemID="{24CA4AC4-F046-43CA-9172-785120B076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9edb29-d143-4bb9-8b00-116d7e83d019"/>
    <ds:schemaRef ds:uri="daa16707-9a4b-4bef-aa66-99a06b26a0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0</TotalTime>
  <Words>207</Words>
  <Application>Microsoft Office PowerPoint</Application>
  <PresentationFormat>Breitbild</PresentationFormat>
  <Paragraphs>31</Paragraphs>
  <Slides>5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Gill Sans MT</vt:lpstr>
      <vt:lpstr>Impact</vt:lpstr>
      <vt:lpstr>Badge</vt:lpstr>
      <vt:lpstr>IMPRESSIONEN  UND  IMPROVISATIONEN</vt:lpstr>
      <vt:lpstr>Das meer</vt:lpstr>
      <vt:lpstr>tannenwald</vt:lpstr>
      <vt:lpstr>Winterlandschaft</vt:lpstr>
      <vt:lpstr>Sei kreative!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IMPRESSIONEN  UND  IMPROVISATIONEN</dc:title>
  <dc:creator>Ulrike Kurth</dc:creator>
  <cp:lastModifiedBy>Ulrike Kurth</cp:lastModifiedBy>
  <cp:revision>236</cp:revision>
  <dcterms:created xsi:type="dcterms:W3CDTF">2023-10-25T21:57:01Z</dcterms:created>
  <dcterms:modified xsi:type="dcterms:W3CDTF">2023-10-31T17:13:18Z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0x010100BE22957A666B2A46A502B3BD948B581A</vt:lpwstr>
  </property>
</Properties>
</file>