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59" r:id="rId7"/>
    <p:sldId id="262" r:id="rId8"/>
    <p:sldId id="263" r:id="rId9"/>
    <p:sldId id="264" r:id="rId10"/>
    <p:sldId id="265" r:id="rId11"/>
    <p:sldId id="273" r:id="rId12"/>
    <p:sldId id="266" r:id="rId13"/>
    <p:sldId id="267" r:id="rId14"/>
    <p:sldId id="268" r:id="rId15"/>
    <p:sldId id="269" r:id="rId16"/>
    <p:sldId id="270" r:id="rId17"/>
    <p:sldId id="271" r:id="rId18"/>
    <p:sldId id="272"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3" d="100"/>
          <a:sy n="113" d="100"/>
        </p:scale>
        <p:origin x="396" y="114"/>
      </p:cViewPr>
      <p:guideLst/>
    </p:cSldViewPr>
  </p:slideViewPr>
  <p:notesTextViewPr>
    <p:cViewPr>
      <p:scale>
        <a:sx n="1" d="1"/>
        <a:sy n="1" d="1"/>
      </p:scale>
      <p:origin x="0" y="0"/>
    </p:cViewPr>
  </p:notesTextViewPr>
  <p:sorterViewPr>
    <p:cViewPr>
      <p:scale>
        <a:sx n="100" d="100"/>
        <a:sy n="100" d="100"/>
      </p:scale>
      <p:origin x="0" y="-2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290428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D2914A-0F0B-454B-BE06-D9E3DBC33790}" type="datetimeFigureOut">
              <a:rPr lang="en-IE" smtClean="0"/>
              <a:t>27/07/2023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80107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28496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5212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30228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77834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121321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115572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140295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418131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78973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2914A-0F0B-454B-BE06-D9E3DBC33790}" type="datetimeFigureOut">
              <a:rPr lang="en-IE" smtClean="0"/>
              <a:t>27/07/2023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7461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D2914A-0F0B-454B-BE06-D9E3DBC33790}" type="datetimeFigureOut">
              <a:rPr lang="en-IE" smtClean="0"/>
              <a:t>27/07/2023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93247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3"/>
          <p:cNvSpPr>
            <a:spLocks noGrp="1"/>
          </p:cNvSpPr>
          <p:nvPr>
            <p:ph type="ftr" sz="quarter" idx="11"/>
          </p:nvPr>
        </p:nvSpPr>
        <p:spPr/>
        <p:txBody>
          <a:bodyPr/>
          <a:lstStyle/>
          <a:p>
            <a:endParaRPr lang="en-IE"/>
          </a:p>
        </p:txBody>
      </p:sp>
      <p:sp>
        <p:nvSpPr>
          <p:cNvPr id="6" name="Slide Number Placeholder 4"/>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122792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2"/>
          <p:cNvSpPr>
            <a:spLocks noGrp="1"/>
          </p:cNvSpPr>
          <p:nvPr>
            <p:ph type="ftr" sz="quarter" idx="11"/>
          </p:nvPr>
        </p:nvSpPr>
        <p:spPr/>
        <p:txBody>
          <a:bodyPr/>
          <a:lstStyle/>
          <a:p>
            <a:endParaRPr lang="en-IE"/>
          </a:p>
        </p:txBody>
      </p:sp>
      <p:sp>
        <p:nvSpPr>
          <p:cNvPr id="6" name="Slide Number Placeholder 3"/>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386113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AD2914A-0F0B-454B-BE06-D9E3DBC33790}" type="datetimeFigureOut">
              <a:rPr lang="en-IE" smtClean="0"/>
              <a:t>27/07/2023</a:t>
            </a:fld>
            <a:endParaRPr lang="en-IE"/>
          </a:p>
        </p:txBody>
      </p:sp>
      <p:sp>
        <p:nvSpPr>
          <p:cNvPr id="5" name="Footer Placeholder 5"/>
          <p:cNvSpPr>
            <a:spLocks noGrp="1"/>
          </p:cNvSpPr>
          <p:nvPr>
            <p:ph type="ftr" sz="quarter" idx="11"/>
          </p:nvPr>
        </p:nvSpPr>
        <p:spPr/>
        <p:txBody>
          <a:bodyPr/>
          <a:lstStyle/>
          <a:p>
            <a:endParaRPr lang="en-IE"/>
          </a:p>
        </p:txBody>
      </p:sp>
      <p:sp>
        <p:nvSpPr>
          <p:cNvPr id="6" name="Slide Number Placeholder 6"/>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321145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D2914A-0F0B-454B-BE06-D9E3DBC33790}" type="datetimeFigureOut">
              <a:rPr lang="en-IE" smtClean="0"/>
              <a:t>27/07/2023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B39E417-4298-4817-9278-7CF73CA0F3FF}" type="slidenum">
              <a:rPr lang="en-IE" smtClean="0"/>
              <a:t>‹Nr.›</a:t>
            </a:fld>
            <a:endParaRPr lang="en-IE"/>
          </a:p>
        </p:txBody>
      </p:sp>
    </p:spTree>
    <p:extLst>
      <p:ext uri="{BB962C8B-B14F-4D97-AF65-F5344CB8AC3E}">
        <p14:creationId xmlns:p14="http://schemas.microsoft.com/office/powerpoint/2010/main" val="365909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AD2914A-0F0B-454B-BE06-D9E3DBC33790}" type="datetimeFigureOut">
              <a:rPr lang="en-IE" smtClean="0"/>
              <a:t>27/07/2023</a:t>
            </a:fld>
            <a:endParaRPr lang="en-I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39E417-4298-4817-9278-7CF73CA0F3FF}" type="slidenum">
              <a:rPr lang="en-IE" smtClean="0"/>
              <a:t>‹Nr.›</a:t>
            </a:fld>
            <a:endParaRPr lang="en-IE"/>
          </a:p>
        </p:txBody>
      </p:sp>
    </p:spTree>
    <p:extLst>
      <p:ext uri="{BB962C8B-B14F-4D97-AF65-F5344CB8AC3E}">
        <p14:creationId xmlns:p14="http://schemas.microsoft.com/office/powerpoint/2010/main" val="17911695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1569-E050-46BE-8624-BF587CE59567}"/>
              </a:ext>
            </a:extLst>
          </p:cNvPr>
          <p:cNvSpPr>
            <a:spLocks noGrp="1"/>
          </p:cNvSpPr>
          <p:nvPr>
            <p:ph type="ctrTitle"/>
          </p:nvPr>
        </p:nvSpPr>
        <p:spPr>
          <a:xfrm>
            <a:off x="1037556" y="-1664791"/>
            <a:ext cx="8825658" cy="3329581"/>
          </a:xfrm>
        </p:spPr>
        <p:txBody>
          <a:bodyPr/>
          <a:lstStyle/>
          <a:p>
            <a:pPr algn="ctr"/>
            <a:r>
              <a:rPr lang="en-IE" b="1" dirty="0"/>
              <a:t>A Sense of Place:</a:t>
            </a:r>
          </a:p>
        </p:txBody>
      </p:sp>
      <p:sp>
        <p:nvSpPr>
          <p:cNvPr id="3" name="Subtitle 2">
            <a:extLst>
              <a:ext uri="{FF2B5EF4-FFF2-40B4-BE49-F238E27FC236}">
                <a16:creationId xmlns:a16="http://schemas.microsoft.com/office/drawing/2014/main" id="{1245DD72-BFE6-4C2D-A32D-7796B8603AED}"/>
              </a:ext>
            </a:extLst>
          </p:cNvPr>
          <p:cNvSpPr>
            <a:spLocks noGrp="1"/>
          </p:cNvSpPr>
          <p:nvPr>
            <p:ph type="subTitle" idx="1"/>
          </p:nvPr>
        </p:nvSpPr>
        <p:spPr>
          <a:xfrm>
            <a:off x="1037556" y="1921046"/>
            <a:ext cx="8825658" cy="861420"/>
          </a:xfrm>
        </p:spPr>
        <p:txBody>
          <a:bodyPr/>
          <a:lstStyle/>
          <a:p>
            <a:pPr algn="ctr"/>
            <a:r>
              <a:rPr lang="en-IE" b="1" dirty="0"/>
              <a:t>Researching local </a:t>
            </a:r>
            <a:r>
              <a:rPr lang="en-IE" b="1" dirty="0" err="1"/>
              <a:t>placenames</a:t>
            </a:r>
            <a:r>
              <a:rPr lang="en-IE" b="1" dirty="0"/>
              <a:t> and streetscapes</a:t>
            </a:r>
          </a:p>
        </p:txBody>
      </p:sp>
      <p:pic>
        <p:nvPicPr>
          <p:cNvPr id="7" name="Picture 6">
            <a:extLst>
              <a:ext uri="{FF2B5EF4-FFF2-40B4-BE49-F238E27FC236}">
                <a16:creationId xmlns:a16="http://schemas.microsoft.com/office/drawing/2014/main" id="{8B96CA8E-0290-49AB-A873-F11636DBAE81}"/>
              </a:ext>
            </a:extLst>
          </p:cNvPr>
          <p:cNvPicPr>
            <a:picLocks noChangeAspect="1"/>
          </p:cNvPicPr>
          <p:nvPr/>
        </p:nvPicPr>
        <p:blipFill rotWithShape="1">
          <a:blip r:embed="rId2">
            <a:extLst>
              <a:ext uri="{28A0092B-C50C-407E-A947-70E740481C1C}">
                <a14:useLocalDpi xmlns:a14="http://schemas.microsoft.com/office/drawing/2010/main" val="0"/>
              </a:ext>
            </a:extLst>
          </a:blip>
          <a:srcRect l="313" t="3056" r="1153"/>
          <a:stretch/>
        </p:blipFill>
        <p:spPr>
          <a:xfrm>
            <a:off x="2342583" y="2719346"/>
            <a:ext cx="6215603" cy="3508167"/>
          </a:xfrm>
          <a:prstGeom prst="rect">
            <a:avLst/>
          </a:prstGeom>
        </p:spPr>
      </p:pic>
    </p:spTree>
    <p:extLst>
      <p:ext uri="{BB962C8B-B14F-4D97-AF65-F5344CB8AC3E}">
        <p14:creationId xmlns:p14="http://schemas.microsoft.com/office/powerpoint/2010/main" val="184353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FFF2-234D-4F44-9563-283732346601}"/>
              </a:ext>
            </a:extLst>
          </p:cNvPr>
          <p:cNvSpPr>
            <a:spLocks noGrp="1"/>
          </p:cNvSpPr>
          <p:nvPr>
            <p:ph type="title"/>
          </p:nvPr>
        </p:nvSpPr>
        <p:spPr/>
        <p:txBody>
          <a:bodyPr/>
          <a:lstStyle/>
          <a:p>
            <a:pPr algn="ctr"/>
            <a:r>
              <a:rPr lang="en-IE" sz="3200" b="1" dirty="0"/>
              <a:t>Name of </a:t>
            </a:r>
            <a:r>
              <a:rPr lang="en-IE" sz="3200" b="1" dirty="0" err="1"/>
              <a:t>Catrehard</a:t>
            </a:r>
            <a:r>
              <a:rPr lang="en-IE" sz="3200" b="1" dirty="0"/>
              <a:t> changed to </a:t>
            </a:r>
            <a:r>
              <a:rPr lang="en-IE" sz="3200" b="1" dirty="0" err="1"/>
              <a:t>Brackernagh</a:t>
            </a:r>
            <a:r>
              <a:rPr lang="en-IE" sz="3200" b="1" dirty="0"/>
              <a:t> in the late 18</a:t>
            </a:r>
            <a:r>
              <a:rPr lang="en-IE" sz="3200" b="1" baseline="30000" dirty="0"/>
              <a:t>th</a:t>
            </a:r>
            <a:r>
              <a:rPr lang="en-IE" sz="3200" b="1" dirty="0"/>
              <a:t> century</a:t>
            </a:r>
          </a:p>
        </p:txBody>
      </p:sp>
      <p:sp>
        <p:nvSpPr>
          <p:cNvPr id="3" name="Content Placeholder 2">
            <a:extLst>
              <a:ext uri="{FF2B5EF4-FFF2-40B4-BE49-F238E27FC236}">
                <a16:creationId xmlns:a16="http://schemas.microsoft.com/office/drawing/2014/main" id="{17FAEF21-66EF-45B1-92B0-17D84D0E6A19}"/>
              </a:ext>
            </a:extLst>
          </p:cNvPr>
          <p:cNvSpPr>
            <a:spLocks noGrp="1"/>
          </p:cNvSpPr>
          <p:nvPr>
            <p:ph idx="1"/>
          </p:nvPr>
        </p:nvSpPr>
        <p:spPr/>
        <p:txBody>
          <a:bodyPr>
            <a:normAutofit fontScale="92500" lnSpcReduction="20000"/>
          </a:bodyPr>
          <a:lstStyle/>
          <a:p>
            <a:r>
              <a:rPr lang="en-IE" b="1" dirty="0"/>
              <a:t>Excavations in the mid-twentieth century revealed evidence of an extensive burial ground from medieval times</a:t>
            </a:r>
          </a:p>
          <a:p>
            <a:r>
              <a:rPr lang="en-IE" b="1" dirty="0"/>
              <a:t>The change of name coincided with the purchase of huge swathes of land by Frederick Trench. The land covered by </a:t>
            </a:r>
            <a:r>
              <a:rPr lang="en-IE" b="1" dirty="0" err="1"/>
              <a:t>Caltrehard</a:t>
            </a:r>
            <a:r>
              <a:rPr lang="en-IE" b="1" dirty="0"/>
              <a:t> was convenient to the </a:t>
            </a:r>
            <a:r>
              <a:rPr lang="en-IE" b="1" dirty="0" err="1"/>
              <a:t>the</a:t>
            </a:r>
            <a:r>
              <a:rPr lang="en-IE" b="1" dirty="0"/>
              <a:t> Trench estate and so we have a ‘remaking’ of the local landscape with an end to the centuries-old practice of burial at this site</a:t>
            </a:r>
          </a:p>
          <a:p>
            <a:r>
              <a:rPr lang="en-IE" b="1" dirty="0"/>
              <a:t>Name deliberately erased</a:t>
            </a:r>
          </a:p>
          <a:p>
            <a:r>
              <a:rPr lang="en-IE" b="1" dirty="0"/>
              <a:t>The change of name may be seen as part of the colonial endeavour </a:t>
            </a:r>
          </a:p>
          <a:p>
            <a:r>
              <a:rPr lang="en-IE" b="1" i="1" dirty="0"/>
              <a:t>“</a:t>
            </a:r>
            <a:r>
              <a:rPr lang="en-US" b="1" i="1" dirty="0"/>
              <a:t>But remember that words are signals, counters. They are not immortal. And it can happen – to use an image you’ll understand – it can happen that a civilization can be imprisoned in a linguistic contour which no longer matches the landscape…of fact”. </a:t>
            </a:r>
            <a:r>
              <a:rPr lang="en-US" b="1" dirty="0"/>
              <a:t>Brian Friel, Translations </a:t>
            </a:r>
          </a:p>
          <a:p>
            <a:r>
              <a:rPr lang="en-US" b="1" dirty="0" err="1"/>
              <a:t>Caltrehard</a:t>
            </a:r>
            <a:r>
              <a:rPr lang="en-US" b="1" dirty="0"/>
              <a:t> = the high burial place / </a:t>
            </a:r>
            <a:r>
              <a:rPr lang="en-US" b="1" dirty="0" err="1"/>
              <a:t>Brackernagh</a:t>
            </a:r>
            <a:r>
              <a:rPr lang="en-US" b="1" dirty="0"/>
              <a:t> – the speckled land </a:t>
            </a:r>
            <a:endParaRPr lang="en-IE" b="1" dirty="0"/>
          </a:p>
        </p:txBody>
      </p:sp>
    </p:spTree>
    <p:extLst>
      <p:ext uri="{BB962C8B-B14F-4D97-AF65-F5344CB8AC3E}">
        <p14:creationId xmlns:p14="http://schemas.microsoft.com/office/powerpoint/2010/main" val="233285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EFAD-9B9A-4E39-B80F-01D6CCE96C32}"/>
              </a:ext>
            </a:extLst>
          </p:cNvPr>
          <p:cNvSpPr>
            <a:spLocks noGrp="1"/>
          </p:cNvSpPr>
          <p:nvPr>
            <p:ph type="title"/>
          </p:nvPr>
        </p:nvSpPr>
        <p:spPr/>
        <p:txBody>
          <a:bodyPr/>
          <a:lstStyle/>
          <a:p>
            <a:pPr algn="ctr"/>
            <a:r>
              <a:rPr lang="en-IE" b="1" dirty="0"/>
              <a:t>Two distinct cultural entities in local </a:t>
            </a:r>
            <a:r>
              <a:rPr lang="en-IE" b="1" dirty="0" err="1"/>
              <a:t>placenames</a:t>
            </a:r>
            <a:endParaRPr lang="en-IE" b="1" dirty="0"/>
          </a:p>
        </p:txBody>
      </p:sp>
      <p:sp>
        <p:nvSpPr>
          <p:cNvPr id="3" name="Content Placeholder 2">
            <a:extLst>
              <a:ext uri="{FF2B5EF4-FFF2-40B4-BE49-F238E27FC236}">
                <a16:creationId xmlns:a16="http://schemas.microsoft.com/office/drawing/2014/main" id="{44648F09-C941-47F1-BD9A-5DE3347E6115}"/>
              </a:ext>
            </a:extLst>
          </p:cNvPr>
          <p:cNvSpPr>
            <a:spLocks noGrp="1"/>
          </p:cNvSpPr>
          <p:nvPr>
            <p:ph idx="1"/>
          </p:nvPr>
        </p:nvSpPr>
        <p:spPr/>
        <p:txBody>
          <a:bodyPr/>
          <a:lstStyle/>
          <a:p>
            <a:r>
              <a:rPr lang="en-IE" b="1" dirty="0"/>
              <a:t>Those that are there from time immemorial and reflect Gaelic identification</a:t>
            </a:r>
          </a:p>
          <a:p>
            <a:r>
              <a:rPr lang="en-IE" b="1" dirty="0"/>
              <a:t>Those that come in the post-medieval period and which reflect the colonial endeavour</a:t>
            </a:r>
          </a:p>
        </p:txBody>
      </p:sp>
    </p:spTree>
    <p:extLst>
      <p:ext uri="{BB962C8B-B14F-4D97-AF65-F5344CB8AC3E}">
        <p14:creationId xmlns:p14="http://schemas.microsoft.com/office/powerpoint/2010/main" val="404526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221F2-22D6-43EB-B15F-61014003EB5C}"/>
              </a:ext>
            </a:extLst>
          </p:cNvPr>
          <p:cNvSpPr>
            <a:spLocks noGrp="1"/>
          </p:cNvSpPr>
          <p:nvPr>
            <p:ph type="title"/>
          </p:nvPr>
        </p:nvSpPr>
        <p:spPr/>
        <p:txBody>
          <a:bodyPr/>
          <a:lstStyle/>
          <a:p>
            <a:pPr algn="ctr"/>
            <a:r>
              <a:rPr lang="en-IE" b="1" dirty="0"/>
              <a:t>Ballinasloe: 1837 - 2023</a:t>
            </a:r>
          </a:p>
        </p:txBody>
      </p:sp>
      <p:sp>
        <p:nvSpPr>
          <p:cNvPr id="5" name="Content Placeholder 4">
            <a:extLst>
              <a:ext uri="{FF2B5EF4-FFF2-40B4-BE49-F238E27FC236}">
                <a16:creationId xmlns:a16="http://schemas.microsoft.com/office/drawing/2014/main" id="{67779591-FEE0-4F73-864F-04B8674CFC11}"/>
              </a:ext>
            </a:extLst>
          </p:cNvPr>
          <p:cNvSpPr>
            <a:spLocks noGrp="1"/>
          </p:cNvSpPr>
          <p:nvPr>
            <p:ph idx="1"/>
          </p:nvPr>
        </p:nvSpPr>
        <p:spPr>
          <a:xfrm>
            <a:off x="1263320" y="2090531"/>
            <a:ext cx="8946541" cy="4195481"/>
          </a:xfrm>
        </p:spPr>
        <p:txBody>
          <a:bodyPr>
            <a:normAutofit/>
          </a:bodyPr>
          <a:lstStyle/>
          <a:p>
            <a:pPr marL="0" indent="0">
              <a:buNone/>
            </a:pPr>
            <a:r>
              <a:rPr lang="en-IE" b="1" dirty="0"/>
              <a:t>     Main Street – by 1837 it had become two arteries  - Main &amp; </a:t>
            </a:r>
            <a:r>
              <a:rPr lang="en-IE" b="1" dirty="0" err="1"/>
              <a:t>Dunlo</a:t>
            </a:r>
            <a:r>
              <a:rPr lang="en-IE" b="1" dirty="0"/>
              <a:t> St </a:t>
            </a:r>
          </a:p>
          <a:p>
            <a:pPr marL="0" indent="0">
              <a:buNone/>
            </a:pPr>
            <a:r>
              <a:rPr lang="en-IE" b="1" dirty="0"/>
              <a:t>     Back Street - Tea Lane between 1820 &amp; 1923 – changed to Jubilee St</a:t>
            </a:r>
          </a:p>
          <a:p>
            <a:pPr marL="0" indent="0">
              <a:buNone/>
            </a:pPr>
            <a:r>
              <a:rPr lang="en-IE" b="1" dirty="0"/>
              <a:t>     Soldiers’ Row – changed to Society St in 1845</a:t>
            </a:r>
          </a:p>
          <a:p>
            <a:pPr marL="0" indent="0">
              <a:buNone/>
            </a:pPr>
            <a:r>
              <a:rPr lang="en-IE" b="1" dirty="0"/>
              <a:t>     Rutledge’s Lane – built 1820s – gone by 1939</a:t>
            </a:r>
          </a:p>
          <a:p>
            <a:pPr marL="0" indent="0">
              <a:buNone/>
            </a:pPr>
            <a:r>
              <a:rPr lang="en-IE" b="1" dirty="0"/>
              <a:t>     Piper’s Lane – built 1820s – gone by 1939</a:t>
            </a:r>
          </a:p>
          <a:p>
            <a:pPr marL="0" indent="0">
              <a:buNone/>
            </a:pPr>
            <a:r>
              <a:rPr lang="en-IE" b="1" dirty="0"/>
              <a:t>     </a:t>
            </a:r>
            <a:r>
              <a:rPr lang="en-IE" b="1" dirty="0" err="1"/>
              <a:t>Boulger’s</a:t>
            </a:r>
            <a:r>
              <a:rPr lang="en-IE" b="1" dirty="0"/>
              <a:t> Lane built 1820s – name still exists</a:t>
            </a:r>
          </a:p>
          <a:p>
            <a:pPr marL="0" indent="0">
              <a:buNone/>
            </a:pPr>
            <a:r>
              <a:rPr lang="en-IE" b="1" dirty="0"/>
              <a:t>     The Kennels / </a:t>
            </a:r>
            <a:r>
              <a:rPr lang="en-IE" b="1" dirty="0" err="1"/>
              <a:t>Newtowngaffy</a:t>
            </a:r>
            <a:r>
              <a:rPr lang="en-IE" b="1" dirty="0"/>
              <a:t> – built 1820s – gone by 1939</a:t>
            </a:r>
          </a:p>
          <a:p>
            <a:pPr marL="0" indent="0">
              <a:buNone/>
            </a:pPr>
            <a:r>
              <a:rPr lang="en-IE" b="1" dirty="0"/>
              <a:t>     Harbour Lane – changed to </a:t>
            </a:r>
            <a:r>
              <a:rPr lang="en-IE" b="1" dirty="0" err="1"/>
              <a:t>Hymany</a:t>
            </a:r>
            <a:r>
              <a:rPr lang="en-IE" b="1" dirty="0"/>
              <a:t> St in 1946</a:t>
            </a:r>
          </a:p>
          <a:p>
            <a:pPr marL="0" indent="0">
              <a:buNone/>
            </a:pPr>
            <a:r>
              <a:rPr lang="en-IE" b="1" dirty="0"/>
              <a:t>     Church Lane – changed to Victoria St in 1887 – to Duggan Ave 1946</a:t>
            </a:r>
          </a:p>
          <a:p>
            <a:endParaRPr lang="en-IE" dirty="0"/>
          </a:p>
        </p:txBody>
      </p:sp>
    </p:spTree>
    <p:extLst>
      <p:ext uri="{BB962C8B-B14F-4D97-AF65-F5344CB8AC3E}">
        <p14:creationId xmlns:p14="http://schemas.microsoft.com/office/powerpoint/2010/main" val="144873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F130-E33C-42EB-BCAA-068CE9635079}"/>
              </a:ext>
            </a:extLst>
          </p:cNvPr>
          <p:cNvSpPr>
            <a:spLocks noGrp="1"/>
          </p:cNvSpPr>
          <p:nvPr>
            <p:ph type="title"/>
          </p:nvPr>
        </p:nvSpPr>
        <p:spPr/>
        <p:txBody>
          <a:bodyPr/>
          <a:lstStyle/>
          <a:p>
            <a:pPr algn="ctr"/>
            <a:r>
              <a:rPr lang="en-IE" sz="2800" b="1" dirty="0"/>
              <a:t>Most extensive name change in 1946 at the behest of the local branch of the Gaelic League </a:t>
            </a:r>
          </a:p>
        </p:txBody>
      </p:sp>
      <p:sp>
        <p:nvSpPr>
          <p:cNvPr id="3" name="Content Placeholder 2">
            <a:extLst>
              <a:ext uri="{FF2B5EF4-FFF2-40B4-BE49-F238E27FC236}">
                <a16:creationId xmlns:a16="http://schemas.microsoft.com/office/drawing/2014/main" id="{EE10C0B6-960B-412B-9FE5-5C25288F01A0}"/>
              </a:ext>
            </a:extLst>
          </p:cNvPr>
          <p:cNvSpPr>
            <a:spLocks noGrp="1"/>
          </p:cNvSpPr>
          <p:nvPr>
            <p:ph idx="1"/>
          </p:nvPr>
        </p:nvSpPr>
        <p:spPr/>
        <p:txBody>
          <a:bodyPr/>
          <a:lstStyle/>
          <a:p>
            <a:r>
              <a:rPr lang="en-IE" b="1" dirty="0"/>
              <a:t>Harbour Lane renamed </a:t>
            </a:r>
            <a:r>
              <a:rPr lang="en-IE" b="1" dirty="0" err="1"/>
              <a:t>Hymany</a:t>
            </a:r>
            <a:r>
              <a:rPr lang="en-IE" b="1" dirty="0"/>
              <a:t> Street</a:t>
            </a:r>
          </a:p>
          <a:p>
            <a:r>
              <a:rPr lang="en-IE" b="1" dirty="0"/>
              <a:t>Victoria Street renamed Duggan Avenue</a:t>
            </a:r>
          </a:p>
          <a:p>
            <a:r>
              <a:rPr lang="en-IE" b="1" dirty="0"/>
              <a:t>Reeves Lane renamed Davitt Place </a:t>
            </a:r>
          </a:p>
          <a:p>
            <a:r>
              <a:rPr lang="en-IE" b="1" dirty="0"/>
              <a:t>Agricultural Lane renamed Emmett Place</a:t>
            </a:r>
          </a:p>
          <a:p>
            <a:r>
              <a:rPr lang="en-IE" b="1" dirty="0"/>
              <a:t>A previously unnamed thoroughfare named as Sarsfield Road</a:t>
            </a:r>
          </a:p>
          <a:p>
            <a:r>
              <a:rPr lang="en-IE" b="1" dirty="0"/>
              <a:t>Market Square renamed St Michael’s Square</a:t>
            </a:r>
          </a:p>
          <a:p>
            <a:r>
              <a:rPr lang="en-IE" b="1" dirty="0"/>
              <a:t>An entirely unoccupied section of land named </a:t>
            </a:r>
            <a:r>
              <a:rPr lang="en-IE" b="1" dirty="0" err="1"/>
              <a:t>MacNevin</a:t>
            </a:r>
            <a:r>
              <a:rPr lang="en-IE" b="1" dirty="0"/>
              <a:t> Avenue</a:t>
            </a:r>
          </a:p>
          <a:p>
            <a:r>
              <a:rPr lang="en-IE" b="1" dirty="0"/>
              <a:t>The Burma Road, named through whimsy, became Harris Road</a:t>
            </a:r>
          </a:p>
        </p:txBody>
      </p:sp>
    </p:spTree>
    <p:extLst>
      <p:ext uri="{BB962C8B-B14F-4D97-AF65-F5344CB8AC3E}">
        <p14:creationId xmlns:p14="http://schemas.microsoft.com/office/powerpoint/2010/main" val="244080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263C-4D33-4BE9-AB66-870B9F62B33D}"/>
              </a:ext>
            </a:extLst>
          </p:cNvPr>
          <p:cNvSpPr>
            <a:spLocks noGrp="1"/>
          </p:cNvSpPr>
          <p:nvPr>
            <p:ph type="title"/>
          </p:nvPr>
        </p:nvSpPr>
        <p:spPr/>
        <p:txBody>
          <a:bodyPr/>
          <a:lstStyle/>
          <a:p>
            <a:pPr algn="ctr"/>
            <a:r>
              <a:rPr lang="en-IE" b="1" dirty="0"/>
              <a:t>Name changes in 1946 caused some complications</a:t>
            </a:r>
          </a:p>
        </p:txBody>
      </p:sp>
      <p:sp>
        <p:nvSpPr>
          <p:cNvPr id="3" name="Content Placeholder 2">
            <a:extLst>
              <a:ext uri="{FF2B5EF4-FFF2-40B4-BE49-F238E27FC236}">
                <a16:creationId xmlns:a16="http://schemas.microsoft.com/office/drawing/2014/main" id="{5B046EE2-B019-4376-A653-2708AF3E1774}"/>
              </a:ext>
            </a:extLst>
          </p:cNvPr>
          <p:cNvSpPr>
            <a:spLocks noGrp="1"/>
          </p:cNvSpPr>
          <p:nvPr>
            <p:ph idx="1"/>
          </p:nvPr>
        </p:nvSpPr>
        <p:spPr/>
        <p:txBody>
          <a:bodyPr>
            <a:normAutofit lnSpcReduction="10000"/>
          </a:bodyPr>
          <a:lstStyle/>
          <a:p>
            <a:r>
              <a:rPr lang="en-IE" b="1" dirty="0"/>
              <a:t>The Connacht Tribune, 1</a:t>
            </a:r>
            <a:r>
              <a:rPr lang="en-IE" b="1" baseline="30000" dirty="0"/>
              <a:t>st</a:t>
            </a:r>
            <a:r>
              <a:rPr lang="en-IE" b="1" dirty="0"/>
              <a:t> June 1946 stated that the new names would be “a welcome change from the old practice of naming streets after the loyal servants of England”</a:t>
            </a:r>
          </a:p>
          <a:p>
            <a:r>
              <a:rPr lang="en-IE" b="1" dirty="0"/>
              <a:t>YET none of the previous names in Ballinasloe commemorated any well-known English figure</a:t>
            </a:r>
          </a:p>
          <a:p>
            <a:r>
              <a:rPr lang="en-IE" b="1" dirty="0"/>
              <a:t>All of the new names were inscribed on plaques in the Irish language only which created a deal of confusion for years afterwards, especially for visitors who did not know the language</a:t>
            </a:r>
          </a:p>
          <a:p>
            <a:r>
              <a:rPr lang="en-IE" b="1" dirty="0"/>
              <a:t>All of the old names commemorated what might be called ‘old nationalism’ with little local connection on the parts of any of these patriots. No great conversation about these figures afterwards</a:t>
            </a:r>
          </a:p>
          <a:p>
            <a:r>
              <a:rPr lang="en-IE" b="1" dirty="0"/>
              <a:t>To this day, older residents of the town will still refer to some streets and lanes by the older names </a:t>
            </a:r>
          </a:p>
          <a:p>
            <a:endParaRPr lang="en-IE" b="1" dirty="0"/>
          </a:p>
        </p:txBody>
      </p:sp>
    </p:spTree>
    <p:extLst>
      <p:ext uri="{BB962C8B-B14F-4D97-AF65-F5344CB8AC3E}">
        <p14:creationId xmlns:p14="http://schemas.microsoft.com/office/powerpoint/2010/main" val="312044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F58F0-DD1C-483D-9D69-E926B971D808}"/>
              </a:ext>
            </a:extLst>
          </p:cNvPr>
          <p:cNvSpPr>
            <a:spLocks noGrp="1"/>
          </p:cNvSpPr>
          <p:nvPr>
            <p:ph type="title"/>
          </p:nvPr>
        </p:nvSpPr>
        <p:spPr/>
        <p:txBody>
          <a:bodyPr/>
          <a:lstStyle/>
          <a:p>
            <a:pPr algn="ctr"/>
            <a:r>
              <a:rPr lang="en-IE" b="1" dirty="0"/>
              <a:t>None of those commemorated were of recent vintage</a:t>
            </a:r>
          </a:p>
        </p:txBody>
      </p:sp>
      <p:sp>
        <p:nvSpPr>
          <p:cNvPr id="13" name="Text Placeholder 12">
            <a:extLst>
              <a:ext uri="{FF2B5EF4-FFF2-40B4-BE49-F238E27FC236}">
                <a16:creationId xmlns:a16="http://schemas.microsoft.com/office/drawing/2014/main" id="{0E37D189-23F4-4C7A-9F75-B750F7E7E59D}"/>
              </a:ext>
            </a:extLst>
          </p:cNvPr>
          <p:cNvSpPr>
            <a:spLocks noGrp="1"/>
          </p:cNvSpPr>
          <p:nvPr>
            <p:ph type="body" idx="1"/>
          </p:nvPr>
        </p:nvSpPr>
        <p:spPr>
          <a:xfrm>
            <a:off x="1174875" y="1872533"/>
            <a:ext cx="4396338" cy="576262"/>
          </a:xfrm>
        </p:spPr>
        <p:txBody>
          <a:bodyPr/>
          <a:lstStyle/>
          <a:p>
            <a:r>
              <a:rPr lang="en-IE" sz="1800" b="1" dirty="0"/>
              <a:t>Patrick Sarsfield – died 1693 </a:t>
            </a:r>
          </a:p>
        </p:txBody>
      </p:sp>
      <p:sp>
        <p:nvSpPr>
          <p:cNvPr id="14" name="Text Placeholder 13">
            <a:extLst>
              <a:ext uri="{FF2B5EF4-FFF2-40B4-BE49-F238E27FC236}">
                <a16:creationId xmlns:a16="http://schemas.microsoft.com/office/drawing/2014/main" id="{4D2F0754-B2C8-4B46-9A5B-4BD67383E736}"/>
              </a:ext>
            </a:extLst>
          </p:cNvPr>
          <p:cNvSpPr>
            <a:spLocks noGrp="1"/>
          </p:cNvSpPr>
          <p:nvPr>
            <p:ph type="body" sz="quarter" idx="3"/>
          </p:nvPr>
        </p:nvSpPr>
        <p:spPr>
          <a:xfrm>
            <a:off x="5654495" y="1853248"/>
            <a:ext cx="4396339" cy="576262"/>
          </a:xfrm>
        </p:spPr>
        <p:txBody>
          <a:bodyPr/>
          <a:lstStyle/>
          <a:p>
            <a:r>
              <a:rPr lang="en-IE" sz="1800" b="1" dirty="0"/>
              <a:t>Bishop Patrick Duggan – died 1896</a:t>
            </a:r>
          </a:p>
        </p:txBody>
      </p:sp>
      <p:pic>
        <p:nvPicPr>
          <p:cNvPr id="12" name="Content Placeholder 11">
            <a:extLst>
              <a:ext uri="{FF2B5EF4-FFF2-40B4-BE49-F238E27FC236}">
                <a16:creationId xmlns:a16="http://schemas.microsoft.com/office/drawing/2014/main" id="{C3E849B4-0414-4759-953D-43279E417A6B}"/>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 t="3191" r="1186" b="8832"/>
          <a:stretch/>
        </p:blipFill>
        <p:spPr>
          <a:xfrm>
            <a:off x="6096000" y="2782957"/>
            <a:ext cx="2817413" cy="3291840"/>
          </a:xfrm>
        </p:spPr>
      </p:pic>
      <p:pic>
        <p:nvPicPr>
          <p:cNvPr id="1026" name="Picture 2" descr="Patrick Sarsfield, 1st Earl of Lucan - Wikipedia">
            <a:extLst>
              <a:ext uri="{FF2B5EF4-FFF2-40B4-BE49-F238E27FC236}">
                <a16:creationId xmlns:a16="http://schemas.microsoft.com/office/drawing/2014/main" id="{B7C548FB-5702-4E26-B0D4-BBECBBD1A4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77725" y="2660974"/>
            <a:ext cx="2680623" cy="349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4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2DF3-9C33-4DF0-A916-039D615360BE}"/>
              </a:ext>
            </a:extLst>
          </p:cNvPr>
          <p:cNvSpPr>
            <a:spLocks noGrp="1"/>
          </p:cNvSpPr>
          <p:nvPr>
            <p:ph type="title"/>
          </p:nvPr>
        </p:nvSpPr>
        <p:spPr/>
        <p:txBody>
          <a:bodyPr/>
          <a:lstStyle/>
          <a:p>
            <a:pPr algn="ctr"/>
            <a:r>
              <a:rPr lang="en-IE" b="1" dirty="0"/>
              <a:t>None of those commemorated were of recent vintage</a:t>
            </a:r>
            <a:endParaRPr lang="en-IE" dirty="0"/>
          </a:p>
        </p:txBody>
      </p:sp>
      <p:sp>
        <p:nvSpPr>
          <p:cNvPr id="3" name="Text Placeholder 2">
            <a:extLst>
              <a:ext uri="{FF2B5EF4-FFF2-40B4-BE49-F238E27FC236}">
                <a16:creationId xmlns:a16="http://schemas.microsoft.com/office/drawing/2014/main" id="{0A389264-382F-4613-B5FA-E88496C25F5A}"/>
              </a:ext>
            </a:extLst>
          </p:cNvPr>
          <p:cNvSpPr>
            <a:spLocks noGrp="1"/>
          </p:cNvSpPr>
          <p:nvPr>
            <p:ph type="body" idx="1"/>
          </p:nvPr>
        </p:nvSpPr>
        <p:spPr/>
        <p:txBody>
          <a:bodyPr/>
          <a:lstStyle/>
          <a:p>
            <a:r>
              <a:rPr lang="en-IE" sz="1800" b="1" dirty="0"/>
              <a:t>Robert Emmett – died 1803</a:t>
            </a:r>
          </a:p>
        </p:txBody>
      </p:sp>
      <p:sp>
        <p:nvSpPr>
          <p:cNvPr id="5" name="Text Placeholder 4">
            <a:extLst>
              <a:ext uri="{FF2B5EF4-FFF2-40B4-BE49-F238E27FC236}">
                <a16:creationId xmlns:a16="http://schemas.microsoft.com/office/drawing/2014/main" id="{8E37A0E3-2235-40E1-AA8D-D468C1E085F7}"/>
              </a:ext>
            </a:extLst>
          </p:cNvPr>
          <p:cNvSpPr>
            <a:spLocks noGrp="1"/>
          </p:cNvSpPr>
          <p:nvPr>
            <p:ph type="body" sz="quarter" idx="3"/>
          </p:nvPr>
        </p:nvSpPr>
        <p:spPr/>
        <p:txBody>
          <a:bodyPr/>
          <a:lstStyle/>
          <a:p>
            <a:r>
              <a:rPr lang="en-IE" sz="1800" b="1" dirty="0"/>
              <a:t>Dr William </a:t>
            </a:r>
            <a:r>
              <a:rPr lang="en-IE" sz="1800" b="1" dirty="0" err="1"/>
              <a:t>MacNevin</a:t>
            </a:r>
            <a:r>
              <a:rPr lang="en-IE" sz="1800" b="1" dirty="0"/>
              <a:t> -  died 1841</a:t>
            </a:r>
          </a:p>
        </p:txBody>
      </p:sp>
      <p:pic>
        <p:nvPicPr>
          <p:cNvPr id="2050" name="Picture 2" descr="Robert Emmet | Irish leader | Britannica">
            <a:extLst>
              <a:ext uri="{FF2B5EF4-FFF2-40B4-BE49-F238E27FC236}">
                <a16:creationId xmlns:a16="http://schemas.microsoft.com/office/drawing/2014/main" id="{7A68FC82-B50F-417C-8E1B-CB08D919D69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09140" y="2662546"/>
            <a:ext cx="4339332" cy="3269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lliam James MacNeven.jpg">
            <a:extLst>
              <a:ext uri="{FF2B5EF4-FFF2-40B4-BE49-F238E27FC236}">
                <a16:creationId xmlns:a16="http://schemas.microsoft.com/office/drawing/2014/main" id="{E4381A3C-8898-4A88-A5A9-3133E1F4F026}"/>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6273" t="2554" r="4012" b="12652"/>
          <a:stretch/>
        </p:blipFill>
        <p:spPr bwMode="auto">
          <a:xfrm>
            <a:off x="6162261" y="2662546"/>
            <a:ext cx="2623930" cy="336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0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142C-62D0-47F9-967B-B84432DD181F}"/>
              </a:ext>
            </a:extLst>
          </p:cNvPr>
          <p:cNvSpPr>
            <a:spLocks noGrp="1"/>
          </p:cNvSpPr>
          <p:nvPr>
            <p:ph type="title"/>
          </p:nvPr>
        </p:nvSpPr>
        <p:spPr/>
        <p:txBody>
          <a:bodyPr/>
          <a:lstStyle/>
          <a:p>
            <a:pPr algn="ctr"/>
            <a:r>
              <a:rPr lang="en-IE" b="1" dirty="0"/>
              <a:t>None of those commemorated were of recent vintage</a:t>
            </a:r>
            <a:endParaRPr lang="en-IE" dirty="0"/>
          </a:p>
        </p:txBody>
      </p:sp>
      <p:sp>
        <p:nvSpPr>
          <p:cNvPr id="3" name="Text Placeholder 2">
            <a:extLst>
              <a:ext uri="{FF2B5EF4-FFF2-40B4-BE49-F238E27FC236}">
                <a16:creationId xmlns:a16="http://schemas.microsoft.com/office/drawing/2014/main" id="{688D43CD-20E9-4145-A62A-D3175EF4C209}"/>
              </a:ext>
            </a:extLst>
          </p:cNvPr>
          <p:cNvSpPr>
            <a:spLocks noGrp="1"/>
          </p:cNvSpPr>
          <p:nvPr>
            <p:ph type="body" idx="1"/>
          </p:nvPr>
        </p:nvSpPr>
        <p:spPr/>
        <p:txBody>
          <a:bodyPr/>
          <a:lstStyle/>
          <a:p>
            <a:r>
              <a:rPr lang="en-IE" b="1" dirty="0"/>
              <a:t>Matt Harris – died 1890</a:t>
            </a:r>
          </a:p>
        </p:txBody>
      </p:sp>
      <p:sp>
        <p:nvSpPr>
          <p:cNvPr id="5" name="Text Placeholder 4">
            <a:extLst>
              <a:ext uri="{FF2B5EF4-FFF2-40B4-BE49-F238E27FC236}">
                <a16:creationId xmlns:a16="http://schemas.microsoft.com/office/drawing/2014/main" id="{F8421E6E-BC0B-45D8-B032-64F5F2A2FF30}"/>
              </a:ext>
            </a:extLst>
          </p:cNvPr>
          <p:cNvSpPr>
            <a:spLocks noGrp="1"/>
          </p:cNvSpPr>
          <p:nvPr>
            <p:ph type="body" sz="quarter" idx="3"/>
          </p:nvPr>
        </p:nvSpPr>
        <p:spPr/>
        <p:txBody>
          <a:bodyPr/>
          <a:lstStyle/>
          <a:p>
            <a:r>
              <a:rPr lang="en-IE" b="1" dirty="0"/>
              <a:t>Michael Davitt – died 1906</a:t>
            </a:r>
          </a:p>
        </p:txBody>
      </p:sp>
      <p:pic>
        <p:nvPicPr>
          <p:cNvPr id="3074" name="Picture 2" descr="Matthew Harris 1880s.jpg">
            <a:extLst>
              <a:ext uri="{FF2B5EF4-FFF2-40B4-BE49-F238E27FC236}">
                <a16:creationId xmlns:a16="http://schemas.microsoft.com/office/drawing/2014/main" id="{2830C27F-46AC-4A93-9166-E426E82413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48443" y="2663544"/>
            <a:ext cx="2494492" cy="37417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chael Davitt (Charlie Farr) restored.png">
            <a:extLst>
              <a:ext uri="{FF2B5EF4-FFF2-40B4-BE49-F238E27FC236}">
                <a16:creationId xmlns:a16="http://schemas.microsoft.com/office/drawing/2014/main" id="{105B86F5-78EA-45E0-873B-4B62343B260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48392" y="2663544"/>
            <a:ext cx="2906204" cy="374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8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719092-6B59-4D0F-ADE7-4EFC1E4534B0}"/>
              </a:ext>
            </a:extLst>
          </p:cNvPr>
          <p:cNvSpPr>
            <a:spLocks noGrp="1"/>
          </p:cNvSpPr>
          <p:nvPr>
            <p:ph type="title"/>
          </p:nvPr>
        </p:nvSpPr>
        <p:spPr/>
        <p:txBody>
          <a:bodyPr/>
          <a:lstStyle/>
          <a:p>
            <a:pPr algn="ctr"/>
            <a:r>
              <a:rPr lang="en-IE" sz="2400" b="1" dirty="0"/>
              <a:t>Researching post-medieval </a:t>
            </a:r>
            <a:r>
              <a:rPr lang="en-IE" sz="2400" b="1" dirty="0" err="1"/>
              <a:t>placenames</a:t>
            </a:r>
            <a:r>
              <a:rPr lang="en-IE" sz="2400" b="1" dirty="0"/>
              <a:t> &amp; street names and understanding their cultural &amp; social significance</a:t>
            </a:r>
          </a:p>
        </p:txBody>
      </p:sp>
      <p:sp>
        <p:nvSpPr>
          <p:cNvPr id="8" name="Content Placeholder 7">
            <a:extLst>
              <a:ext uri="{FF2B5EF4-FFF2-40B4-BE49-F238E27FC236}">
                <a16:creationId xmlns:a16="http://schemas.microsoft.com/office/drawing/2014/main" id="{B0E2616E-1FD1-4C05-840E-6D9A53ED6624}"/>
              </a:ext>
            </a:extLst>
          </p:cNvPr>
          <p:cNvSpPr>
            <a:spLocks noGrp="1"/>
          </p:cNvSpPr>
          <p:nvPr>
            <p:ph idx="1"/>
          </p:nvPr>
        </p:nvSpPr>
        <p:spPr/>
        <p:txBody>
          <a:bodyPr/>
          <a:lstStyle/>
          <a:p>
            <a:r>
              <a:rPr lang="en-IE" b="1" dirty="0"/>
              <a:t>The principal sources are:</a:t>
            </a:r>
          </a:p>
          <a:p>
            <a:r>
              <a:rPr lang="en-IE" b="1" dirty="0"/>
              <a:t>Cartographic – maps of different eras will indicate changing </a:t>
            </a:r>
            <a:r>
              <a:rPr lang="en-IE" b="1" dirty="0" err="1"/>
              <a:t>placenames</a:t>
            </a:r>
            <a:r>
              <a:rPr lang="en-IE" b="1" dirty="0"/>
              <a:t> &amp; variations of names</a:t>
            </a:r>
          </a:p>
          <a:p>
            <a:r>
              <a:rPr lang="en-IE" b="1" dirty="0"/>
              <a:t>Census Returns – vital for local renditions of </a:t>
            </a:r>
            <a:r>
              <a:rPr lang="en-IE" b="1" dirty="0" err="1"/>
              <a:t>placenames</a:t>
            </a:r>
            <a:r>
              <a:rPr lang="en-IE" b="1" dirty="0"/>
              <a:t> </a:t>
            </a:r>
          </a:p>
          <a:p>
            <a:r>
              <a:rPr lang="en-IE" b="1" dirty="0"/>
              <a:t>For Ireland – the field-notes of John O’Donovan, who worked with the Ordnance Survey in the mid-nineteenth century</a:t>
            </a:r>
          </a:p>
          <a:p>
            <a:r>
              <a:rPr lang="en-IE" b="1" dirty="0"/>
              <a:t>Civil records – births, marriages &amp; deaths – in Ireland most of these date from 1864 onwards</a:t>
            </a:r>
          </a:p>
          <a:p>
            <a:r>
              <a:rPr lang="en-IE" b="1" dirty="0"/>
              <a:t>Online historic newspaper archives – local renderings of names are often given via what the local correspondent gleaned from residents</a:t>
            </a:r>
          </a:p>
        </p:txBody>
      </p:sp>
    </p:spTree>
    <p:extLst>
      <p:ext uri="{BB962C8B-B14F-4D97-AF65-F5344CB8AC3E}">
        <p14:creationId xmlns:p14="http://schemas.microsoft.com/office/powerpoint/2010/main" val="292678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6A16-2F34-445D-9CAA-73A2B6281D8B}"/>
              </a:ext>
            </a:extLst>
          </p:cNvPr>
          <p:cNvSpPr>
            <a:spLocks noGrp="1"/>
          </p:cNvSpPr>
          <p:nvPr>
            <p:ph type="title"/>
          </p:nvPr>
        </p:nvSpPr>
        <p:spPr/>
        <p:txBody>
          <a:bodyPr/>
          <a:lstStyle/>
          <a:p>
            <a:pPr algn="ctr"/>
            <a:r>
              <a:rPr lang="en-IE" b="1" dirty="0" err="1"/>
              <a:t>Placenames</a:t>
            </a:r>
            <a:r>
              <a:rPr lang="en-IE" b="1" dirty="0"/>
              <a:t> – social &amp; cultural significance</a:t>
            </a:r>
          </a:p>
        </p:txBody>
      </p:sp>
      <p:sp>
        <p:nvSpPr>
          <p:cNvPr id="3" name="Content Placeholder 2">
            <a:extLst>
              <a:ext uri="{FF2B5EF4-FFF2-40B4-BE49-F238E27FC236}">
                <a16:creationId xmlns:a16="http://schemas.microsoft.com/office/drawing/2014/main" id="{475F0708-047A-435C-9AB8-C30D52E29B68}"/>
              </a:ext>
            </a:extLst>
          </p:cNvPr>
          <p:cNvSpPr>
            <a:spLocks noGrp="1"/>
          </p:cNvSpPr>
          <p:nvPr>
            <p:ph idx="1"/>
          </p:nvPr>
        </p:nvSpPr>
        <p:spPr/>
        <p:txBody>
          <a:bodyPr/>
          <a:lstStyle/>
          <a:p>
            <a:r>
              <a:rPr lang="en-IE" b="1" dirty="0"/>
              <a:t>They bestow a sense of place on locals</a:t>
            </a:r>
          </a:p>
          <a:p>
            <a:r>
              <a:rPr lang="en-IE" b="1" dirty="0"/>
              <a:t>They are vital in assisting lineal &amp; collateral descendants of former residents of areas in tracing their roots</a:t>
            </a:r>
          </a:p>
          <a:p>
            <a:r>
              <a:rPr lang="en-IE" b="1" dirty="0"/>
              <a:t>They preserve a link to the past &amp; often point to the origin of the area being studied</a:t>
            </a:r>
          </a:p>
          <a:p>
            <a:r>
              <a:rPr lang="en-IE" b="1" dirty="0"/>
              <a:t>They often reveal something of the social environment in which residents functioned </a:t>
            </a:r>
          </a:p>
          <a:p>
            <a:r>
              <a:rPr lang="en-IE" b="1" dirty="0"/>
              <a:t>They influence the way in which we think about a particular point on the landscape or within the streetscape</a:t>
            </a:r>
          </a:p>
          <a:p>
            <a:endParaRPr lang="en-IE" b="1" dirty="0"/>
          </a:p>
          <a:p>
            <a:endParaRPr lang="en-IE" b="1" dirty="0"/>
          </a:p>
        </p:txBody>
      </p:sp>
    </p:spTree>
    <p:extLst>
      <p:ext uri="{BB962C8B-B14F-4D97-AF65-F5344CB8AC3E}">
        <p14:creationId xmlns:p14="http://schemas.microsoft.com/office/powerpoint/2010/main" val="319491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5B82-88C1-4A0E-B7A7-D718334D59D2}"/>
              </a:ext>
            </a:extLst>
          </p:cNvPr>
          <p:cNvSpPr>
            <a:spLocks noGrp="1"/>
          </p:cNvSpPr>
          <p:nvPr>
            <p:ph type="title"/>
          </p:nvPr>
        </p:nvSpPr>
        <p:spPr/>
        <p:txBody>
          <a:bodyPr/>
          <a:lstStyle/>
          <a:p>
            <a:pPr algn="ctr"/>
            <a:r>
              <a:rPr lang="en-IE" b="1" dirty="0"/>
              <a:t>Why are </a:t>
            </a:r>
            <a:r>
              <a:rPr lang="en-IE" b="1" dirty="0" err="1"/>
              <a:t>placenames</a:t>
            </a:r>
            <a:r>
              <a:rPr lang="en-IE" b="1" dirty="0"/>
              <a:t> of significance?</a:t>
            </a:r>
          </a:p>
        </p:txBody>
      </p:sp>
      <p:sp>
        <p:nvSpPr>
          <p:cNvPr id="3" name="Content Placeholder 2">
            <a:extLst>
              <a:ext uri="{FF2B5EF4-FFF2-40B4-BE49-F238E27FC236}">
                <a16:creationId xmlns:a16="http://schemas.microsoft.com/office/drawing/2014/main" id="{6B92BFCA-438F-480A-B9B4-3D6C4EF7E80D}"/>
              </a:ext>
            </a:extLst>
          </p:cNvPr>
          <p:cNvSpPr>
            <a:spLocks noGrp="1"/>
          </p:cNvSpPr>
          <p:nvPr>
            <p:ph idx="1"/>
          </p:nvPr>
        </p:nvSpPr>
        <p:spPr>
          <a:xfrm>
            <a:off x="1190777" y="2339165"/>
            <a:ext cx="8946541" cy="4195481"/>
          </a:xfrm>
        </p:spPr>
        <p:txBody>
          <a:bodyPr/>
          <a:lstStyle/>
          <a:p>
            <a:r>
              <a:rPr lang="en-US" b="1" dirty="0"/>
              <a:t>Eighth United Nations Conference on the Standardization of Geographical Names Berlin, 27 August-5 September 2002 Item 17 (a) of the provisional agenda - </a:t>
            </a:r>
            <a:r>
              <a:rPr lang="en-US" b="1" i="1" dirty="0"/>
              <a:t>The social and cultural value of place names.</a:t>
            </a:r>
            <a:r>
              <a:rPr lang="en-US" b="1" dirty="0"/>
              <a:t> Submitted by Norway</a:t>
            </a:r>
          </a:p>
          <a:p>
            <a:r>
              <a:rPr lang="en-US" b="1" dirty="0"/>
              <a:t>“Place-names are an important part of our geographical and cultural environment. They identify geographical entities of different kinds and represent irreplaceable cultural values of vital significance to people’s sense of well-being and feeling at home. Place-names are therefore of major social importance”. </a:t>
            </a:r>
            <a:endParaRPr lang="en-IE" b="1" dirty="0"/>
          </a:p>
        </p:txBody>
      </p:sp>
    </p:spTree>
    <p:extLst>
      <p:ext uri="{BB962C8B-B14F-4D97-AF65-F5344CB8AC3E}">
        <p14:creationId xmlns:p14="http://schemas.microsoft.com/office/powerpoint/2010/main" val="330190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596FC-17E3-42E2-BD2F-8922B7E285CC}"/>
              </a:ext>
            </a:extLst>
          </p:cNvPr>
          <p:cNvSpPr>
            <a:spLocks noGrp="1"/>
          </p:cNvSpPr>
          <p:nvPr>
            <p:ph type="title"/>
          </p:nvPr>
        </p:nvSpPr>
        <p:spPr/>
        <p:txBody>
          <a:bodyPr/>
          <a:lstStyle/>
          <a:p>
            <a:pPr algn="ctr"/>
            <a:r>
              <a:rPr lang="en-IE" b="1" dirty="0"/>
              <a:t>Recommendations:</a:t>
            </a:r>
          </a:p>
        </p:txBody>
      </p:sp>
      <p:sp>
        <p:nvSpPr>
          <p:cNvPr id="3" name="Content Placeholder 2">
            <a:extLst>
              <a:ext uri="{FF2B5EF4-FFF2-40B4-BE49-F238E27FC236}">
                <a16:creationId xmlns:a16="http://schemas.microsoft.com/office/drawing/2014/main" id="{4F27B441-B08E-4609-9A94-AF273A9CD6E9}"/>
              </a:ext>
            </a:extLst>
          </p:cNvPr>
          <p:cNvSpPr>
            <a:spLocks noGrp="1"/>
          </p:cNvSpPr>
          <p:nvPr>
            <p:ph idx="1"/>
          </p:nvPr>
        </p:nvSpPr>
        <p:spPr/>
        <p:txBody>
          <a:bodyPr/>
          <a:lstStyle/>
          <a:p>
            <a:r>
              <a:rPr lang="en-IE" b="1" dirty="0"/>
              <a:t>Students or researchers:</a:t>
            </a:r>
          </a:p>
          <a:p>
            <a:r>
              <a:rPr lang="en-IE" b="1" dirty="0"/>
              <a:t>Take as a case study a data-set of three towns from a discrete such as East Galway &amp; compile data on each</a:t>
            </a:r>
          </a:p>
          <a:p>
            <a:r>
              <a:rPr lang="en-IE" b="1" dirty="0"/>
              <a:t>Compare the likely origin of all the place or street names in each town</a:t>
            </a:r>
          </a:p>
          <a:p>
            <a:r>
              <a:rPr lang="en-IE" b="1" dirty="0"/>
              <a:t>Try to suggest on the basis of the historical evidence what may have given rise to the name</a:t>
            </a:r>
          </a:p>
          <a:p>
            <a:r>
              <a:rPr lang="en-IE" b="1" dirty="0"/>
              <a:t>Look for consistency or change in names &amp; draw conclusions</a:t>
            </a:r>
          </a:p>
          <a:p>
            <a:r>
              <a:rPr lang="en-IE" b="1" dirty="0"/>
              <a:t>Promote this information for the benefit of historical researchers &amp; cultural tourism purposes</a:t>
            </a:r>
          </a:p>
          <a:p>
            <a:endParaRPr lang="en-IE" b="1" dirty="0"/>
          </a:p>
          <a:p>
            <a:endParaRPr lang="en-IE" dirty="0"/>
          </a:p>
        </p:txBody>
      </p:sp>
    </p:spTree>
    <p:extLst>
      <p:ext uri="{BB962C8B-B14F-4D97-AF65-F5344CB8AC3E}">
        <p14:creationId xmlns:p14="http://schemas.microsoft.com/office/powerpoint/2010/main" val="337386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F191-6399-4494-B748-E998181F18DC}"/>
              </a:ext>
            </a:extLst>
          </p:cNvPr>
          <p:cNvSpPr>
            <a:spLocks noGrp="1"/>
          </p:cNvSpPr>
          <p:nvPr>
            <p:ph type="title"/>
          </p:nvPr>
        </p:nvSpPr>
        <p:spPr/>
        <p:txBody>
          <a:bodyPr/>
          <a:lstStyle/>
          <a:p>
            <a:pPr algn="ctr"/>
            <a:r>
              <a:rPr lang="en-IE" sz="2400" b="1" dirty="0"/>
              <a:t>Remember that names can be deceiving as in the case of Paradise Row!</a:t>
            </a:r>
          </a:p>
        </p:txBody>
      </p:sp>
      <p:pic>
        <p:nvPicPr>
          <p:cNvPr id="4" name="Picture 3">
            <a:extLst>
              <a:ext uri="{FF2B5EF4-FFF2-40B4-BE49-F238E27FC236}">
                <a16:creationId xmlns:a16="http://schemas.microsoft.com/office/drawing/2014/main" id="{1C75709F-1AF0-40F6-BC0E-64FE980D7C31}"/>
              </a:ext>
            </a:extLst>
          </p:cNvPr>
          <p:cNvPicPr>
            <a:picLocks noChangeAspect="1"/>
          </p:cNvPicPr>
          <p:nvPr/>
        </p:nvPicPr>
        <p:blipFill rotWithShape="1">
          <a:blip r:embed="rId2">
            <a:extLst>
              <a:ext uri="{28A0092B-C50C-407E-A947-70E740481C1C}">
                <a14:useLocalDpi xmlns:a14="http://schemas.microsoft.com/office/drawing/2010/main" val="0"/>
              </a:ext>
            </a:extLst>
          </a:blip>
          <a:srcRect l="313" t="3056" r="1153"/>
          <a:stretch/>
        </p:blipFill>
        <p:spPr>
          <a:xfrm>
            <a:off x="2557268" y="1853248"/>
            <a:ext cx="6531073" cy="3686222"/>
          </a:xfrm>
          <a:prstGeom prst="rect">
            <a:avLst/>
          </a:prstGeom>
        </p:spPr>
      </p:pic>
    </p:spTree>
    <p:extLst>
      <p:ext uri="{BB962C8B-B14F-4D97-AF65-F5344CB8AC3E}">
        <p14:creationId xmlns:p14="http://schemas.microsoft.com/office/powerpoint/2010/main" val="356803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4D2B-130F-42FF-B289-E9E91E054B12}"/>
              </a:ext>
            </a:extLst>
          </p:cNvPr>
          <p:cNvSpPr>
            <a:spLocks noGrp="1"/>
          </p:cNvSpPr>
          <p:nvPr>
            <p:ph type="title"/>
          </p:nvPr>
        </p:nvSpPr>
        <p:spPr/>
        <p:txBody>
          <a:bodyPr/>
          <a:lstStyle/>
          <a:p>
            <a:pPr algn="ctr"/>
            <a:r>
              <a:rPr lang="en-IE" b="1" dirty="0"/>
              <a:t>Why are </a:t>
            </a:r>
            <a:r>
              <a:rPr lang="en-IE" b="1" dirty="0" err="1"/>
              <a:t>placenames</a:t>
            </a:r>
            <a:r>
              <a:rPr lang="en-IE" b="1" dirty="0"/>
              <a:t> of significance?</a:t>
            </a:r>
            <a:endParaRPr lang="en-IE" dirty="0"/>
          </a:p>
        </p:txBody>
      </p:sp>
      <p:sp>
        <p:nvSpPr>
          <p:cNvPr id="3" name="Content Placeholder 2">
            <a:extLst>
              <a:ext uri="{FF2B5EF4-FFF2-40B4-BE49-F238E27FC236}">
                <a16:creationId xmlns:a16="http://schemas.microsoft.com/office/drawing/2014/main" id="{53B369A3-8B15-423C-BB7B-D3E505F6C41B}"/>
              </a:ext>
            </a:extLst>
          </p:cNvPr>
          <p:cNvSpPr>
            <a:spLocks noGrp="1"/>
          </p:cNvSpPr>
          <p:nvPr>
            <p:ph idx="1"/>
          </p:nvPr>
        </p:nvSpPr>
        <p:spPr>
          <a:xfrm>
            <a:off x="1104293" y="2315311"/>
            <a:ext cx="8946541" cy="4195481"/>
          </a:xfrm>
        </p:spPr>
        <p:txBody>
          <a:bodyPr/>
          <a:lstStyle/>
          <a:p>
            <a:r>
              <a:rPr lang="en-IE" b="1" dirty="0"/>
              <a:t>Irish Ordnance Survey:</a:t>
            </a:r>
          </a:p>
          <a:p>
            <a:r>
              <a:rPr lang="en-US" b="1" dirty="0"/>
              <a:t>“The basic function of a </a:t>
            </a:r>
            <a:r>
              <a:rPr lang="en-US" b="1" dirty="0" err="1"/>
              <a:t>placename</a:t>
            </a:r>
            <a:r>
              <a:rPr lang="en-US" b="1" dirty="0"/>
              <a:t> is to establish identity and to assist communications. </a:t>
            </a:r>
            <a:r>
              <a:rPr lang="en-US" b="1" dirty="0" err="1"/>
              <a:t>Placenames</a:t>
            </a:r>
            <a:r>
              <a:rPr lang="en-US" b="1" dirty="0"/>
              <a:t> are a valuable part of our cultural inheritance.</a:t>
            </a:r>
          </a:p>
          <a:p>
            <a:r>
              <a:rPr lang="en-US" b="1" dirty="0"/>
              <a:t>The history of </a:t>
            </a:r>
            <a:r>
              <a:rPr lang="en-US" b="1" dirty="0" err="1"/>
              <a:t>placenames</a:t>
            </a:r>
            <a:r>
              <a:rPr lang="en-US" b="1" dirty="0"/>
              <a:t> in the Ordnance Survey began in November 1824 when the first survey of Ireland by the British Ordnance Survey commenced. The survey was at a scale of 6 inches to one mile”.</a:t>
            </a:r>
          </a:p>
          <a:p>
            <a:endParaRPr lang="en-IE" b="1" dirty="0"/>
          </a:p>
        </p:txBody>
      </p:sp>
    </p:spTree>
    <p:extLst>
      <p:ext uri="{BB962C8B-B14F-4D97-AF65-F5344CB8AC3E}">
        <p14:creationId xmlns:p14="http://schemas.microsoft.com/office/powerpoint/2010/main" val="8690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9870-49D8-4F46-AC9A-BBF12EEB48EE}"/>
              </a:ext>
            </a:extLst>
          </p:cNvPr>
          <p:cNvSpPr>
            <a:spLocks noGrp="1"/>
          </p:cNvSpPr>
          <p:nvPr>
            <p:ph type="title"/>
          </p:nvPr>
        </p:nvSpPr>
        <p:spPr/>
        <p:txBody>
          <a:bodyPr/>
          <a:lstStyle/>
          <a:p>
            <a:pPr algn="ctr"/>
            <a:r>
              <a:rPr lang="en-IE" b="1" dirty="0"/>
              <a:t>Economic considerations of </a:t>
            </a:r>
            <a:r>
              <a:rPr lang="en-IE" b="1" dirty="0" err="1"/>
              <a:t>placenames</a:t>
            </a:r>
            <a:r>
              <a:rPr lang="en-IE" b="1" dirty="0"/>
              <a:t>:</a:t>
            </a:r>
          </a:p>
        </p:txBody>
      </p:sp>
      <p:sp>
        <p:nvSpPr>
          <p:cNvPr id="3" name="Content Placeholder 2">
            <a:extLst>
              <a:ext uri="{FF2B5EF4-FFF2-40B4-BE49-F238E27FC236}">
                <a16:creationId xmlns:a16="http://schemas.microsoft.com/office/drawing/2014/main" id="{363CBFFD-5709-49D8-BD73-82D82281C08E}"/>
              </a:ext>
            </a:extLst>
          </p:cNvPr>
          <p:cNvSpPr>
            <a:spLocks noGrp="1"/>
          </p:cNvSpPr>
          <p:nvPr>
            <p:ph idx="1"/>
          </p:nvPr>
        </p:nvSpPr>
        <p:spPr/>
        <p:txBody>
          <a:bodyPr/>
          <a:lstStyle/>
          <a:p>
            <a:r>
              <a:rPr lang="en-IE" b="1" dirty="0"/>
              <a:t>Interest in ancestry and tracing roots / Cultural tourism</a:t>
            </a:r>
          </a:p>
          <a:p>
            <a:r>
              <a:rPr lang="en-US" b="1" dirty="0">
                <a:latin typeface="Arial" panose="020B0604020202020204" pitchFamily="34" charset="0"/>
                <a:cs typeface="Arial" panose="020B0604020202020204" pitchFamily="34" charset="0"/>
              </a:rPr>
              <a:t>Ireland Reaching Out (</a:t>
            </a:r>
            <a:r>
              <a:rPr lang="en-US" b="1" dirty="0" err="1">
                <a:latin typeface="Arial" panose="020B0604020202020204" pitchFamily="34" charset="0"/>
                <a:cs typeface="Arial" panose="020B0604020202020204" pitchFamily="34" charset="0"/>
              </a:rPr>
              <a:t>IrelandXO</a:t>
            </a:r>
            <a:r>
              <a:rPr lang="en-US" b="1" dirty="0">
                <a:latin typeface="Arial" panose="020B0604020202020204" pitchFamily="34" charset="0"/>
                <a:cs typeface="Arial" panose="020B0604020202020204" pitchFamily="34" charset="0"/>
              </a:rPr>
              <a:t>), formed in 2010, now has 150,000 members worldwide, connecting Irish parishes with the local diaspora &amp; those of Irish heritage</a:t>
            </a:r>
          </a:p>
          <a:p>
            <a:r>
              <a:rPr lang="en-US" b="1" dirty="0">
                <a:latin typeface="Arial" panose="020B0604020202020204" pitchFamily="34" charset="0"/>
                <a:cs typeface="Arial" panose="020B0604020202020204" pitchFamily="34" charset="0"/>
              </a:rPr>
              <a:t>In 2013, the Year of ‘The Gathering’ – 250k to 275k additional visitors generating an estimated revenue of €170m </a:t>
            </a:r>
          </a:p>
          <a:p>
            <a:r>
              <a:rPr lang="en-US" b="1" dirty="0">
                <a:latin typeface="Arial" panose="020B0604020202020204" pitchFamily="34" charset="0"/>
                <a:cs typeface="Arial" panose="020B0604020202020204" pitchFamily="34" charset="0"/>
              </a:rPr>
              <a:t>In 2016, website Ancestry.co.uk reported 40% surge in access due to Brexit &amp; a desire to attain an Irish passport</a:t>
            </a:r>
          </a:p>
          <a:p>
            <a:r>
              <a:rPr lang="en-US" b="1" dirty="0" err="1">
                <a:latin typeface="Arial" panose="020B0604020202020204" pitchFamily="34" charset="0"/>
                <a:cs typeface="Arial" panose="020B0604020202020204" pitchFamily="34" charset="0"/>
              </a:rPr>
              <a:t>Programme</a:t>
            </a:r>
            <a:r>
              <a:rPr lang="en-US" b="1" dirty="0">
                <a:latin typeface="Arial" panose="020B0604020202020204" pitchFamily="34" charset="0"/>
                <a:cs typeface="Arial" panose="020B0604020202020204" pitchFamily="34" charset="0"/>
              </a:rPr>
              <a:t> for Government contains commitment to 2023 for the Global Welcome Initiative, marking the 10</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anniversary of ‘The Gathering’</a:t>
            </a:r>
            <a:endParaRPr lang="en-IE" dirty="0"/>
          </a:p>
          <a:p>
            <a:endParaRPr lang="en-IE" dirty="0"/>
          </a:p>
        </p:txBody>
      </p:sp>
    </p:spTree>
    <p:extLst>
      <p:ext uri="{BB962C8B-B14F-4D97-AF65-F5344CB8AC3E}">
        <p14:creationId xmlns:p14="http://schemas.microsoft.com/office/powerpoint/2010/main" val="215577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9C25-62CE-43BB-B646-7D38DE4AF9A1}"/>
              </a:ext>
            </a:extLst>
          </p:cNvPr>
          <p:cNvSpPr>
            <a:spLocks noGrp="1"/>
          </p:cNvSpPr>
          <p:nvPr>
            <p:ph type="title"/>
          </p:nvPr>
        </p:nvSpPr>
        <p:spPr>
          <a:xfrm>
            <a:off x="646111" y="601662"/>
            <a:ext cx="9404723" cy="1400530"/>
          </a:xfrm>
        </p:spPr>
        <p:txBody>
          <a:bodyPr/>
          <a:lstStyle/>
          <a:p>
            <a:pPr algn="ctr"/>
            <a:r>
              <a:rPr lang="en-IE" b="1" dirty="0"/>
              <a:t>Case study: Ballinasloe, County Galway</a:t>
            </a:r>
          </a:p>
        </p:txBody>
      </p:sp>
      <p:pic>
        <p:nvPicPr>
          <p:cNvPr id="6" name="Content Placeholder 5">
            <a:extLst>
              <a:ext uri="{FF2B5EF4-FFF2-40B4-BE49-F238E27FC236}">
                <a16:creationId xmlns:a16="http://schemas.microsoft.com/office/drawing/2014/main" id="{0FB913D4-955D-4DF2-A813-B07BC8CD872C}"/>
              </a:ext>
            </a:extLst>
          </p:cNvPr>
          <p:cNvPicPr>
            <a:picLocks noGrp="1" noChangeAspect="1"/>
          </p:cNvPicPr>
          <p:nvPr>
            <p:ph sz="half" idx="1"/>
          </p:nvPr>
        </p:nvPicPr>
        <p:blipFill rotWithShape="1">
          <a:blip r:embed="rId2"/>
          <a:srcRect l="21569" t="17524" r="22357" b="14946"/>
          <a:stretch/>
        </p:blipFill>
        <p:spPr>
          <a:xfrm>
            <a:off x="549020" y="2056092"/>
            <a:ext cx="5368965" cy="3637042"/>
          </a:xfrm>
          <a:prstGeom prst="rect">
            <a:avLst/>
          </a:prstGeom>
        </p:spPr>
      </p:pic>
      <p:sp>
        <p:nvSpPr>
          <p:cNvPr id="5" name="Content Placeholder 4">
            <a:extLst>
              <a:ext uri="{FF2B5EF4-FFF2-40B4-BE49-F238E27FC236}">
                <a16:creationId xmlns:a16="http://schemas.microsoft.com/office/drawing/2014/main" id="{AABCF197-4672-44D3-BA39-0762AE727B89}"/>
              </a:ext>
            </a:extLst>
          </p:cNvPr>
          <p:cNvSpPr>
            <a:spLocks noGrp="1"/>
          </p:cNvSpPr>
          <p:nvPr>
            <p:ph sz="half" idx="2"/>
          </p:nvPr>
        </p:nvSpPr>
        <p:spPr>
          <a:xfrm>
            <a:off x="6096000" y="2056093"/>
            <a:ext cx="4396341" cy="4200245"/>
          </a:xfrm>
        </p:spPr>
        <p:txBody>
          <a:bodyPr/>
          <a:lstStyle/>
          <a:p>
            <a:pPr>
              <a:lnSpc>
                <a:spcPct val="150000"/>
              </a:lnSpc>
            </a:pPr>
            <a:r>
              <a:rPr lang="en-US" b="1" dirty="0"/>
              <a:t>Located between Athlone town and Galway City, derives its’ name from ‘</a:t>
            </a:r>
            <a:r>
              <a:rPr lang="en-US" b="1" dirty="0" err="1"/>
              <a:t>Béal</a:t>
            </a:r>
            <a:r>
              <a:rPr lang="en-US" b="1" dirty="0"/>
              <a:t> </a:t>
            </a:r>
            <a:r>
              <a:rPr lang="en-US" b="1" dirty="0" err="1"/>
              <a:t>Átha</a:t>
            </a:r>
            <a:r>
              <a:rPr lang="en-US" b="1" dirty="0"/>
              <a:t> </a:t>
            </a:r>
            <a:r>
              <a:rPr lang="en-US" b="1" dirty="0" err="1"/>
              <a:t>na</a:t>
            </a:r>
            <a:r>
              <a:rPr lang="en-US" b="1" dirty="0"/>
              <a:t> </a:t>
            </a:r>
            <a:r>
              <a:rPr lang="en-US" b="1" dirty="0" err="1"/>
              <a:t>Sluaigh</a:t>
            </a:r>
            <a:r>
              <a:rPr lang="en-US" b="1" dirty="0"/>
              <a:t>’ or the ‘ford of the mouth of the </a:t>
            </a:r>
            <a:r>
              <a:rPr lang="en-US" b="1" dirty="0" err="1"/>
              <a:t>hostings</a:t>
            </a:r>
            <a:r>
              <a:rPr lang="en-US" b="1" dirty="0"/>
              <a:t> / gatherings (a reference to the gatherings that took place in medieval times along the ‘highway’ that was the local river).</a:t>
            </a:r>
            <a:endParaRPr lang="en-IE" b="1" dirty="0"/>
          </a:p>
        </p:txBody>
      </p:sp>
    </p:spTree>
    <p:extLst>
      <p:ext uri="{BB962C8B-B14F-4D97-AF65-F5344CB8AC3E}">
        <p14:creationId xmlns:p14="http://schemas.microsoft.com/office/powerpoint/2010/main" val="413716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755726-D658-414F-8078-86812429771F}"/>
              </a:ext>
            </a:extLst>
          </p:cNvPr>
          <p:cNvSpPr>
            <a:spLocks noGrp="1"/>
          </p:cNvSpPr>
          <p:nvPr>
            <p:ph idx="4294967295"/>
          </p:nvPr>
        </p:nvSpPr>
        <p:spPr>
          <a:xfrm>
            <a:off x="1121134" y="820186"/>
            <a:ext cx="8947150" cy="4195762"/>
          </a:xfrm>
        </p:spPr>
        <p:txBody>
          <a:bodyPr>
            <a:normAutofit/>
          </a:bodyPr>
          <a:lstStyle/>
          <a:p>
            <a:pPr marL="0" indent="0" algn="ctr">
              <a:buNone/>
            </a:pPr>
            <a:r>
              <a:rPr lang="en-US" sz="2800" b="1" dirty="0"/>
              <a:t>“It is not the literal past, the 'facts' of history, that shape us, but images of the past embodied in language” (Brian Friel, Translations)</a:t>
            </a:r>
            <a:endParaRPr lang="en-IE" sz="2800" dirty="0"/>
          </a:p>
        </p:txBody>
      </p:sp>
      <p:pic>
        <p:nvPicPr>
          <p:cNvPr id="3" name="Picture 2">
            <a:extLst>
              <a:ext uri="{FF2B5EF4-FFF2-40B4-BE49-F238E27FC236}">
                <a16:creationId xmlns:a16="http://schemas.microsoft.com/office/drawing/2014/main" id="{AE22B33A-E21B-4B30-A22E-E88C346C3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857" y="2564247"/>
            <a:ext cx="5836259" cy="3904138"/>
          </a:xfrm>
          <a:prstGeom prst="rect">
            <a:avLst/>
          </a:prstGeom>
        </p:spPr>
      </p:pic>
    </p:spTree>
    <p:extLst>
      <p:ext uri="{BB962C8B-B14F-4D97-AF65-F5344CB8AC3E}">
        <p14:creationId xmlns:p14="http://schemas.microsoft.com/office/powerpoint/2010/main" val="46777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6EC488-D03F-4C8F-8456-FAB917E91EAA}"/>
              </a:ext>
            </a:extLst>
          </p:cNvPr>
          <p:cNvSpPr>
            <a:spLocks noGrp="1"/>
          </p:cNvSpPr>
          <p:nvPr>
            <p:ph type="title"/>
          </p:nvPr>
        </p:nvSpPr>
        <p:spPr>
          <a:xfrm>
            <a:off x="781284" y="754867"/>
            <a:ext cx="9404723" cy="1400530"/>
          </a:xfrm>
        </p:spPr>
        <p:txBody>
          <a:bodyPr/>
          <a:lstStyle/>
          <a:p>
            <a:pPr algn="ctr"/>
            <a:r>
              <a:rPr lang="en-IE" b="1" dirty="0"/>
              <a:t>Letter to the earl of Derby, 1855</a:t>
            </a:r>
          </a:p>
        </p:txBody>
      </p:sp>
      <p:sp>
        <p:nvSpPr>
          <p:cNvPr id="6" name="Content Placeholder 5">
            <a:extLst>
              <a:ext uri="{FF2B5EF4-FFF2-40B4-BE49-F238E27FC236}">
                <a16:creationId xmlns:a16="http://schemas.microsoft.com/office/drawing/2014/main" id="{5057828F-7204-40C1-B814-4D054FFBEA4A}"/>
              </a:ext>
            </a:extLst>
          </p:cNvPr>
          <p:cNvSpPr>
            <a:spLocks noGrp="1"/>
          </p:cNvSpPr>
          <p:nvPr>
            <p:ph idx="1"/>
          </p:nvPr>
        </p:nvSpPr>
        <p:spPr>
          <a:xfrm>
            <a:off x="1143068" y="2044967"/>
            <a:ext cx="8946541" cy="4195481"/>
          </a:xfrm>
        </p:spPr>
        <p:txBody>
          <a:bodyPr/>
          <a:lstStyle/>
          <a:p>
            <a:r>
              <a:rPr lang="en-IE" b="1" dirty="0"/>
              <a:t>Reference is made to “ … the evangelical town of Ballinasloe, formerly called by the Popish name of </a:t>
            </a:r>
            <a:r>
              <a:rPr lang="en-IE" b="1" dirty="0" err="1"/>
              <a:t>Kylenaspithogue</a:t>
            </a:r>
            <a:r>
              <a:rPr lang="en-IE" b="1" dirty="0"/>
              <a:t> …”</a:t>
            </a:r>
          </a:p>
          <a:p>
            <a:r>
              <a:rPr lang="en-US" b="1" dirty="0"/>
              <a:t>‘</a:t>
            </a:r>
            <a:r>
              <a:rPr lang="en-US" b="1" dirty="0" err="1"/>
              <a:t>Béal</a:t>
            </a:r>
            <a:r>
              <a:rPr lang="en-US" b="1" dirty="0"/>
              <a:t> </a:t>
            </a:r>
            <a:r>
              <a:rPr lang="en-US" b="1" dirty="0" err="1"/>
              <a:t>Átha</a:t>
            </a:r>
            <a:r>
              <a:rPr lang="en-US" b="1" dirty="0"/>
              <a:t> </a:t>
            </a:r>
            <a:r>
              <a:rPr lang="en-US" b="1" dirty="0" err="1"/>
              <a:t>na</a:t>
            </a:r>
            <a:r>
              <a:rPr lang="en-US" b="1" dirty="0"/>
              <a:t> </a:t>
            </a:r>
            <a:r>
              <a:rPr lang="en-US" b="1" dirty="0" err="1"/>
              <a:t>Sluaigh</a:t>
            </a:r>
            <a:r>
              <a:rPr lang="en-US" b="1" dirty="0"/>
              <a:t>’ or the ‘ford of the mouth of the </a:t>
            </a:r>
            <a:r>
              <a:rPr lang="en-US" b="1" dirty="0" err="1"/>
              <a:t>hostings</a:t>
            </a:r>
            <a:r>
              <a:rPr lang="en-US" b="1" dirty="0"/>
              <a:t> / gatherings</a:t>
            </a:r>
          </a:p>
          <a:p>
            <a:r>
              <a:rPr lang="en-US" b="1" dirty="0"/>
              <a:t>‘Popish’ reference seems to imply a view of Catholicism as being bound up with superstition and therefore that the name was bestowed through a link with folklore rather than history</a:t>
            </a:r>
            <a:endParaRPr lang="en-IE" b="1" dirty="0"/>
          </a:p>
        </p:txBody>
      </p:sp>
    </p:spTree>
    <p:extLst>
      <p:ext uri="{BB962C8B-B14F-4D97-AF65-F5344CB8AC3E}">
        <p14:creationId xmlns:p14="http://schemas.microsoft.com/office/powerpoint/2010/main" val="199873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C36EC-9F11-4F76-A734-033BAC5FF07F}"/>
              </a:ext>
            </a:extLst>
          </p:cNvPr>
          <p:cNvSpPr>
            <a:spLocks noGrp="1"/>
          </p:cNvSpPr>
          <p:nvPr>
            <p:ph type="title"/>
          </p:nvPr>
        </p:nvSpPr>
        <p:spPr/>
        <p:txBody>
          <a:bodyPr/>
          <a:lstStyle/>
          <a:p>
            <a:pPr algn="ctr"/>
            <a:r>
              <a:rPr lang="en-IE" b="1" dirty="0" err="1"/>
              <a:t>Kylenaspithogue</a:t>
            </a:r>
            <a:endParaRPr lang="en-IE" dirty="0"/>
          </a:p>
        </p:txBody>
      </p:sp>
      <p:sp>
        <p:nvSpPr>
          <p:cNvPr id="6" name="Content Placeholder 5">
            <a:extLst>
              <a:ext uri="{FF2B5EF4-FFF2-40B4-BE49-F238E27FC236}">
                <a16:creationId xmlns:a16="http://schemas.microsoft.com/office/drawing/2014/main" id="{50E961CB-79AD-495D-A23B-396BEEFC3898}"/>
              </a:ext>
            </a:extLst>
          </p:cNvPr>
          <p:cNvSpPr>
            <a:spLocks noGrp="1"/>
          </p:cNvSpPr>
          <p:nvPr>
            <p:ph sz="half" idx="1"/>
          </p:nvPr>
        </p:nvSpPr>
        <p:spPr>
          <a:xfrm>
            <a:off x="6796445" y="1997370"/>
            <a:ext cx="4396339" cy="4195763"/>
          </a:xfrm>
        </p:spPr>
        <p:txBody>
          <a:bodyPr/>
          <a:lstStyle/>
          <a:p>
            <a:r>
              <a:rPr lang="en-IE" b="1" dirty="0"/>
              <a:t>Derives from the ‘wood of the robin’</a:t>
            </a:r>
          </a:p>
          <a:p>
            <a:r>
              <a:rPr lang="en-IE" b="1" dirty="0"/>
              <a:t>The robin features prominently in Irish folklore – belief that it was present at the Crucifixion</a:t>
            </a:r>
          </a:p>
          <a:p>
            <a:r>
              <a:rPr lang="en-IE" b="1" dirty="0"/>
              <a:t>Association with death &amp; burial </a:t>
            </a:r>
          </a:p>
          <a:p>
            <a:r>
              <a:rPr lang="en-IE" b="1" dirty="0"/>
              <a:t>Therefore likely associated in the older naming of Ballinasloe with a place of burial  </a:t>
            </a:r>
          </a:p>
          <a:p>
            <a:endParaRPr lang="en-IE" b="1" dirty="0"/>
          </a:p>
        </p:txBody>
      </p:sp>
      <p:pic>
        <p:nvPicPr>
          <p:cNvPr id="1026" name="Picture 2" descr="https://gravestones.ie/wp-content/uploads/2020/03/Robins-a-sign-from-Heaven.jpg">
            <a:extLst>
              <a:ext uri="{FF2B5EF4-FFF2-40B4-BE49-F238E27FC236}">
                <a16:creationId xmlns:a16="http://schemas.microsoft.com/office/drawing/2014/main" id="{03A55142-D2F6-40B9-B89E-680B2C4A5C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99216" y="2068931"/>
            <a:ext cx="5446355" cy="306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7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2A1C-604F-44C1-9854-B1ECAB3C81C3}"/>
              </a:ext>
            </a:extLst>
          </p:cNvPr>
          <p:cNvSpPr>
            <a:spLocks noGrp="1"/>
          </p:cNvSpPr>
          <p:nvPr>
            <p:ph type="title"/>
          </p:nvPr>
        </p:nvSpPr>
        <p:spPr/>
        <p:txBody>
          <a:bodyPr/>
          <a:lstStyle/>
          <a:p>
            <a:pPr algn="ctr"/>
            <a:r>
              <a:rPr lang="en-IE" dirty="0"/>
              <a:t>‘</a:t>
            </a:r>
            <a:r>
              <a:rPr lang="en-IE" dirty="0" err="1"/>
              <a:t>Caltrehard</a:t>
            </a:r>
            <a:r>
              <a:rPr lang="en-IE" dirty="0"/>
              <a:t>’ /  the high burial place</a:t>
            </a:r>
          </a:p>
        </p:txBody>
      </p:sp>
      <p:pic>
        <p:nvPicPr>
          <p:cNvPr id="4" name="Content Placeholder 3">
            <a:extLst>
              <a:ext uri="{FF2B5EF4-FFF2-40B4-BE49-F238E27FC236}">
                <a16:creationId xmlns:a16="http://schemas.microsoft.com/office/drawing/2014/main" id="{691CE517-8426-4142-8AE8-CE71CC23428B}"/>
              </a:ext>
            </a:extLst>
          </p:cNvPr>
          <p:cNvPicPr>
            <a:picLocks noGrp="1" noChangeAspect="1"/>
          </p:cNvPicPr>
          <p:nvPr>
            <p:ph idx="1"/>
          </p:nvPr>
        </p:nvPicPr>
        <p:blipFill rotWithShape="1">
          <a:blip r:embed="rId2"/>
          <a:srcRect l="31731" t="25934" r="18701" b="22520"/>
          <a:stretch/>
        </p:blipFill>
        <p:spPr>
          <a:xfrm>
            <a:off x="2178656" y="2035532"/>
            <a:ext cx="6933539" cy="4055749"/>
          </a:xfrm>
          <a:prstGeom prst="rect">
            <a:avLst/>
          </a:prstGeom>
        </p:spPr>
      </p:pic>
      <p:sp>
        <p:nvSpPr>
          <p:cNvPr id="5" name="Oval 4">
            <a:extLst>
              <a:ext uri="{FF2B5EF4-FFF2-40B4-BE49-F238E27FC236}">
                <a16:creationId xmlns:a16="http://schemas.microsoft.com/office/drawing/2014/main" id="{844DF248-3802-4C33-A8EF-472A9C3EB1FC}"/>
              </a:ext>
            </a:extLst>
          </p:cNvPr>
          <p:cNvSpPr/>
          <p:nvPr/>
        </p:nvSpPr>
        <p:spPr>
          <a:xfrm>
            <a:off x="3977790" y="4333203"/>
            <a:ext cx="1921565" cy="88259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43215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1361</Words>
  <Application>Microsoft Office PowerPoint</Application>
  <PresentationFormat>Breitbild</PresentationFormat>
  <Paragraphs>93</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Century Gothic</vt:lpstr>
      <vt:lpstr>Wingdings 3</vt:lpstr>
      <vt:lpstr>Ion</vt:lpstr>
      <vt:lpstr>A Sense of Place:</vt:lpstr>
      <vt:lpstr>Why are placenames of significance?</vt:lpstr>
      <vt:lpstr>Why are placenames of significance?</vt:lpstr>
      <vt:lpstr>Economic considerations of placenames:</vt:lpstr>
      <vt:lpstr>Case study: Ballinasloe, County Galway</vt:lpstr>
      <vt:lpstr>PowerPoint-Präsentation</vt:lpstr>
      <vt:lpstr>Letter to the earl of Derby, 1855</vt:lpstr>
      <vt:lpstr>Kylenaspithogue</vt:lpstr>
      <vt:lpstr>‘Caltrehard’ /  the high burial place</vt:lpstr>
      <vt:lpstr>Name of Catrehard changed to Brackernagh in the late 18th century</vt:lpstr>
      <vt:lpstr>Two distinct cultural entities in local placenames</vt:lpstr>
      <vt:lpstr>Ballinasloe: 1837 - 2023</vt:lpstr>
      <vt:lpstr>Most extensive name change in 1946 at the behest of the local branch of the Gaelic League </vt:lpstr>
      <vt:lpstr>Name changes in 1946 caused some complications</vt:lpstr>
      <vt:lpstr>None of those commemorated were of recent vintage</vt:lpstr>
      <vt:lpstr>None of those commemorated were of recent vintage</vt:lpstr>
      <vt:lpstr>None of those commemorated were of recent vintage</vt:lpstr>
      <vt:lpstr>Researching post-medieval placenames &amp; street names and understanding their cultural &amp; social significance</vt:lpstr>
      <vt:lpstr>Placenames – social &amp; cultural significance</vt:lpstr>
      <vt:lpstr>Recommendations:</vt:lpstr>
      <vt:lpstr>Remember that names can be deceiving as in the case of Paradise 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Sense of Place:</dc:title>
  <dc:creator>User</dc:creator>
  <cp:lastModifiedBy>Ulrike Kurth</cp:lastModifiedBy>
  <cp:revision>33</cp:revision>
  <dcterms:created xsi:type="dcterms:W3CDTF">2023-02-18T20:09:32Z</dcterms:created>
  <dcterms:modified xsi:type="dcterms:W3CDTF">2023-07-27T15:57:45Z</dcterms:modified>
</cp:coreProperties>
</file>